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Override PartName="/customXml/itemProps11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312" r:id="rId3"/>
    <p:sldId id="345" r:id="rId5"/>
    <p:sldId id="424" r:id="rId6"/>
    <p:sldId id="570" r:id="rId7"/>
    <p:sldId id="569" r:id="rId8"/>
    <p:sldId id="645" r:id="rId9"/>
    <p:sldId id="649" r:id="rId10"/>
    <p:sldId id="650" r:id="rId11"/>
    <p:sldId id="646" r:id="rId12"/>
    <p:sldId id="647" r:id="rId13"/>
    <p:sldId id="648" r:id="rId14"/>
    <p:sldId id="654" r:id="rId15"/>
    <p:sldId id="368" r:id="rId16"/>
    <p:sldId id="480" r:id="rId17"/>
    <p:sldId id="655" r:id="rId18"/>
    <p:sldId id="657" r:id="rId19"/>
    <p:sldId id="658" r:id="rId20"/>
    <p:sldId id="695" r:id="rId21"/>
    <p:sldId id="696" r:id="rId22"/>
    <p:sldId id="378" r:id="rId23"/>
    <p:sldId id="639" r:id="rId24"/>
    <p:sldId id="699" r:id="rId25"/>
    <p:sldId id="698" r:id="rId26"/>
    <p:sldId id="483" r:id="rId27"/>
    <p:sldId id="392" r:id="rId28"/>
    <p:sldId id="567" r:id="rId29"/>
    <p:sldId id="702" r:id="rId30"/>
    <p:sldId id="703" r:id="rId31"/>
    <p:sldId id="407" r:id="rId32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326" initials="1" lastIdx="1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1C97D4"/>
    <a:srgbClr val="1B52A5"/>
    <a:srgbClr val="38BAEC"/>
    <a:srgbClr val="68BFC4"/>
    <a:srgbClr val="1AA3B3"/>
    <a:srgbClr val="3498DB"/>
    <a:srgbClr val="69A35B"/>
    <a:srgbClr val="1F74AD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79" autoAdjust="0"/>
  </p:normalViewPr>
  <p:slideViewPr>
    <p:cSldViewPr snapToGrid="0" showGuides="1">
      <p:cViewPr varScale="1">
        <p:scale>
          <a:sx n="104" d="100"/>
          <a:sy n="104" d="100"/>
        </p:scale>
        <p:origin x="144" y="276"/>
      </p:cViewPr>
      <p:guideLst>
        <p:guide orient="horz" pos="1895"/>
        <p:guide pos="39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13.xml"/><Relationship Id="rId4" Type="http://schemas.openxmlformats.org/officeDocument/2006/relationships/notesMaster" Target="notesMasters/notesMaster1.xml"/><Relationship Id="rId39" Type="http://schemas.openxmlformats.org/officeDocument/2006/relationships/customXml" Target="../customXml/item1.xml"/><Relationship Id="rId38" Type="http://schemas.openxmlformats.org/officeDocument/2006/relationships/customXmlProps" Target="../customXml/itemProps11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2B93-D878-4220-82A0-3D8A37C648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96F-7CC6-42E5-83BE-72592AAF95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等腰三角形 14"/>
          <p:cNvSpPr/>
          <p:nvPr userDrawn="1"/>
        </p:nvSpPr>
        <p:spPr>
          <a:xfrm rot="5400000">
            <a:off x="105546" y="34218"/>
            <a:ext cx="381764" cy="67841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  <a:solidFill>
                <a:srgbClr val="00B0F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30691" r="36786" b="10635"/>
          <a:stretch>
            <a:fillRect/>
          </a:stretch>
        </p:blipFill>
        <p:spPr>
          <a:xfrm>
            <a:off x="0" y="-2935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r</a:t>
            </a:r>
            <a:endParaRPr lang="en-US" altLang="zh-CN" sz="1350" dirty="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457200" y="188640"/>
            <a:ext cx="363220" cy="369570"/>
            <a:chOff x="9331" y="2171"/>
            <a:chExt cx="572" cy="582"/>
          </a:xfrm>
        </p:grpSpPr>
        <p:sp>
          <p:nvSpPr>
            <p:cNvPr id="19" name="文本框 18"/>
            <p:cNvSpPr txBox="1"/>
            <p:nvPr/>
          </p:nvSpPr>
          <p:spPr>
            <a:xfrm>
              <a:off x="9612" y="2171"/>
              <a:ext cx="291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331" y="2294"/>
              <a:ext cx="253" cy="422"/>
              <a:chOff x="1647" y="2294"/>
              <a:chExt cx="253" cy="422"/>
            </a:xfrm>
          </p:grpSpPr>
          <p:sp>
            <p:nvSpPr>
              <p:cNvPr id="21" name="矩形: 圆角 9"/>
              <p:cNvSpPr/>
              <p:nvPr/>
            </p:nvSpPr>
            <p:spPr>
              <a:xfrm>
                <a:off x="1647" y="2294"/>
                <a:ext cx="54" cy="423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矩形: 圆角 10"/>
              <p:cNvSpPr/>
              <p:nvPr/>
            </p:nvSpPr>
            <p:spPr>
              <a:xfrm>
                <a:off x="1749" y="2294"/>
                <a:ext cx="54" cy="290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3" name="矩形: 圆角 11"/>
              <p:cNvSpPr/>
              <p:nvPr/>
            </p:nvSpPr>
            <p:spPr>
              <a:xfrm>
                <a:off x="1846" y="2294"/>
                <a:ext cx="54" cy="201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24" name="文本框 23"/>
          <p:cNvSpPr txBox="1"/>
          <p:nvPr userDrawn="1"/>
        </p:nvSpPr>
        <p:spPr>
          <a:xfrm>
            <a:off x="724094" y="304800"/>
            <a:ext cx="288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flipV="1">
            <a:off x="10363740" y="6721474"/>
            <a:ext cx="1828894" cy="141347"/>
          </a:xfrm>
          <a:custGeom>
            <a:avLst/>
            <a:gdLst>
              <a:gd name="connsiteX0" fmla="*/ 0 w 7446057"/>
              <a:gd name="connsiteY0" fmla="*/ 0 h 198000"/>
              <a:gd name="connsiteX1" fmla="*/ 7446057 w 7446057"/>
              <a:gd name="connsiteY1" fmla="*/ 0 h 198000"/>
              <a:gd name="connsiteX2" fmla="*/ 7446057 w 7446057"/>
              <a:gd name="connsiteY2" fmla="*/ 198000 h 198000"/>
              <a:gd name="connsiteX3" fmla="*/ 243360 w 7446057"/>
              <a:gd name="connsiteY3" fmla="*/ 198000 h 198000"/>
              <a:gd name="connsiteX4" fmla="*/ 0 w 7446057"/>
              <a:gd name="connsiteY4" fmla="*/ 0 h 1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057" h="198000">
                <a:moveTo>
                  <a:pt x="0" y="0"/>
                </a:moveTo>
                <a:lnTo>
                  <a:pt x="7446057" y="0"/>
                </a:lnTo>
                <a:lnTo>
                  <a:pt x="7446057" y="198000"/>
                </a:lnTo>
                <a:lnTo>
                  <a:pt x="243360" y="19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任意多边形: 形状 44"/>
          <p:cNvSpPr/>
          <p:nvPr userDrawn="1"/>
        </p:nvSpPr>
        <p:spPr>
          <a:xfrm>
            <a:off x="7620" y="6721474"/>
            <a:ext cx="10356119" cy="136527"/>
          </a:xfrm>
          <a:custGeom>
            <a:avLst/>
            <a:gdLst>
              <a:gd name="connsiteX0" fmla="*/ 0 w 10355580"/>
              <a:gd name="connsiteY0" fmla="*/ 0 h 136527"/>
              <a:gd name="connsiteX1" fmla="*/ 10355580 w 10355580"/>
              <a:gd name="connsiteY1" fmla="*/ 0 h 136527"/>
              <a:gd name="connsiteX2" fmla="*/ 10299194 w 10355580"/>
              <a:gd name="connsiteY2" fmla="*/ 136527 h 136527"/>
              <a:gd name="connsiteX3" fmla="*/ 0 w 10355580"/>
              <a:gd name="connsiteY3" fmla="*/ 136527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5580" h="136527">
                <a:moveTo>
                  <a:pt x="0" y="0"/>
                </a:moveTo>
                <a:lnTo>
                  <a:pt x="10355580" y="0"/>
                </a:lnTo>
                <a:lnTo>
                  <a:pt x="10299194" y="136527"/>
                </a:lnTo>
                <a:lnTo>
                  <a:pt x="0" y="1365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126609" y="112542"/>
            <a:ext cx="12065391" cy="661100"/>
          </a:xfrm>
          <a:prstGeom prst="rect">
            <a:avLst/>
          </a:prstGeom>
          <a:gradFill flip="none" rotWithShape="1">
            <a:gsLst>
              <a:gs pos="0">
                <a:srgbClr val="008BD5"/>
              </a:gs>
              <a:gs pos="100000">
                <a:srgbClr val="CDB151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 descr="图片包含 户外, 建筑物, 天空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282876" y="112542"/>
            <a:ext cx="909124" cy="77372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接连接符 7"/>
          <p:cNvCxnSpPr/>
          <p:nvPr userDrawn="1"/>
        </p:nvCxnSpPr>
        <p:spPr>
          <a:xfrm>
            <a:off x="0" y="88626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../media/image7.jpeg"/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5.xml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34.png"/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43.png"/><Relationship Id="rId7" Type="http://schemas.openxmlformats.org/officeDocument/2006/relationships/image" Target="../media/image42.jpeg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47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48.png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tags" Target="../tags/tag73.xml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50.png"/><Relationship Id="rId1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93.xml"/><Relationship Id="rId15" Type="http://schemas.openxmlformats.org/officeDocument/2006/relationships/image" Target="../media/image55.png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GI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11.xml"/><Relationship Id="rId15" Type="http://schemas.openxmlformats.org/officeDocument/2006/relationships/image" Target="../media/image55.png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3" Type="http://schemas.openxmlformats.org/officeDocument/2006/relationships/tags" Target="../tags/tag38.xml"/><Relationship Id="rId2" Type="http://schemas.openxmlformats.org/officeDocument/2006/relationships/image" Target="../media/image23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1.png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3.bin"/><Relationship Id="rId12" Type="http://schemas.openxmlformats.org/officeDocument/2006/relationships/image" Target="../media/image29.png"/><Relationship Id="rId11" Type="http://schemas.openxmlformats.org/officeDocument/2006/relationships/image" Target="../media/image21.png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2489200"/>
            <a:ext cx="12192000" cy="43307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2"/>
          <a:srcRect t="22639" b="22648"/>
          <a:stretch>
            <a:fillRect/>
          </a:stretch>
        </p:blipFill>
        <p:spPr>
          <a:xfrm>
            <a:off x="0" y="0"/>
            <a:ext cx="12192000" cy="378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" y="0"/>
            <a:ext cx="12113260" cy="66675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-635" y="3014345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桥梁产品优势介绍</a:t>
            </a:r>
            <a:endParaRPr lang="zh-CN" altLang="en-US" sz="44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7" name="图片 6" descr="盈建科LOGO单色-01"/>
          <p:cNvPicPr>
            <a:picLocks noChangeAspect="1"/>
          </p:cNvPicPr>
          <p:nvPr/>
        </p:nvPicPr>
        <p:blipFill>
          <a:blip r:embed="rId5"/>
          <a:srcRect l="39026" t="33464" b="30258"/>
          <a:stretch>
            <a:fillRect/>
          </a:stretch>
        </p:blipFill>
        <p:spPr>
          <a:xfrm>
            <a:off x="9946182" y="245533"/>
            <a:ext cx="2246207" cy="4969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竞品分析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29393" y="1244704"/>
          <a:ext cx="4620895" cy="49180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24560"/>
                <a:gridCol w="1889125"/>
                <a:gridCol w="1807210"/>
              </a:tblGrid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YJK Bridge</a:t>
                      </a:r>
                      <a:endParaRPr lang="en-US" altLang="zh-CN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MIDAS Civil</a:t>
                      </a:r>
                      <a:endParaRPr lang="en-US" altLang="zh-CN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易用性</a:t>
                      </a: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截面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上下部建模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有限元模型生成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施工阶段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经验配束及调束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梁格模型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有限元编辑</a:t>
                      </a:r>
                      <a:endParaRPr lang="en-US" altLang="zh-CN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algn="l"/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有限元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高端抗震分析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高端抗震分析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规范验算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基础规范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栈桥规范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受压区高度算法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开裂截面验算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出图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桥绘通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箱梁绘图系统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(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长春盛业）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解决方案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上下部整体计算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预制梁解决方案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抗震解决方案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11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易用性碾压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分析功能持平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规范验算更准确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支持基础、栈桥规范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合作出图软件捆绑销售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行业解决方案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93408" marR="93408" marT="46704" marB="46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83358" y="1244704"/>
          <a:ext cx="4620895" cy="49180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24560"/>
                <a:gridCol w="1889125"/>
                <a:gridCol w="1807210"/>
              </a:tblGrid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YJK Bridge</a:t>
                      </a:r>
                      <a:endParaRPr lang="en-US" altLang="zh-CN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桥梁博士</a:t>
                      </a: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易用性</a:t>
                      </a: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截面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上下部建模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有限元模型生成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施工阶段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经验配束及调束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梁格模型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调束配束</a:t>
                      </a:r>
                      <a:endParaRPr lang="en-US" altLang="zh-CN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algn="l"/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有限元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高端抗震分析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规范验算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基础规范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栈桥规范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开裂截面验算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出图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桥绘通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箱梁绘图系统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(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长春盛业）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桥梁设计师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解决方案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上下部整体计算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预制梁解决方案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抗震解决方案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11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易用性占优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分析功能碾压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规范验算更准确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支持基础、栈桥规范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合作出图软件价格低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100" b="0" spc="6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微软雅黑 Light" panose="020B0502040204020203" charset="-122"/>
                        </a:rPr>
                        <a:t>行业解决方案</a:t>
                      </a: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93408" marR="93408" marT="46704" marB="46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E4"/>
                    </a:solidFill>
                  </a:tcPr>
                </a:tc>
              </a:tr>
            </a:tbl>
          </a:graphicData>
        </a:graphic>
      </p:graphicFrame>
      <p:sp>
        <p:nvSpPr>
          <p:cNvPr id="11" name="折角形 10"/>
          <p:cNvSpPr/>
          <p:nvPr/>
        </p:nvSpPr>
        <p:spPr>
          <a:xfrm>
            <a:off x="3517265" y="3553460"/>
            <a:ext cx="1602105" cy="9144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易用性不行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规范验算不行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折角形 11"/>
          <p:cNvSpPr/>
          <p:nvPr/>
        </p:nvSpPr>
        <p:spPr>
          <a:xfrm>
            <a:off x="8293100" y="3553460"/>
            <a:ext cx="2195195" cy="9144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高端分析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抗震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基础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栈桥不行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竞品分析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51868" y="1244704"/>
          <a:ext cx="6585585" cy="363664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31695"/>
                <a:gridCol w="1976120"/>
                <a:gridCol w="2477770"/>
              </a:tblGrid>
              <a:tr h="5988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20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YJK Bridge</a:t>
                      </a:r>
                      <a:endParaRPr lang="en-US" altLang="zh-CN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20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MIDAS Civil</a:t>
                      </a:r>
                      <a:endParaRPr lang="en-US" altLang="zh-CN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桥梁博士</a:t>
                      </a: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417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  <a:p>
                      <a:pPr indent="0" algn="l">
                        <a:buFont typeface="Wingdings" panose="05000000000000000000" charset="0"/>
                        <a:buNone/>
                      </a:pPr>
                      <a:endParaRPr lang="zh-CN" altLang="en-US" sz="1100" b="0" spc="6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960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Font typeface="+mj-lt"/>
                        <a:buNone/>
                      </a:pPr>
                      <a:endParaRPr lang="zh-CN" altLang="en-US" sz="1400" b="0" spc="60" dirty="0">
                        <a:solidFill>
                          <a:srgbClr val="FF0000"/>
                        </a:solidFill>
                        <a:uFillTx/>
                        <a:latin typeface="华文楷体" panose="02010600040101010101" charset="-122"/>
                        <a:ea typeface="华文楷体" panose="02010600040101010101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CN" altLang="en-US" sz="1400" b="0" spc="60" dirty="0">
                        <a:solidFill>
                          <a:srgbClr val="FF0000"/>
                        </a:solidFill>
                        <a:uFillTx/>
                        <a:latin typeface="华文楷体" panose="02010600040101010101" charset="-122"/>
                        <a:ea typeface="华文楷体" panose="02010600040101010101" charset="-122"/>
                        <a:cs typeface="微软雅黑 Light" panose="020B0502040204020203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折角形 10"/>
          <p:cNvSpPr/>
          <p:nvPr/>
        </p:nvSpPr>
        <p:spPr>
          <a:xfrm>
            <a:off x="5448300" y="2078355"/>
            <a:ext cx="1602105" cy="9144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易用性不行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规范验算不行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折角形 11"/>
          <p:cNvSpPr/>
          <p:nvPr/>
        </p:nvSpPr>
        <p:spPr>
          <a:xfrm>
            <a:off x="7402195" y="2078355"/>
            <a:ext cx="2195195" cy="9144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高端分析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抗震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基础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栈桥不行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折角形 3"/>
          <p:cNvSpPr/>
          <p:nvPr/>
        </p:nvSpPr>
        <p:spPr>
          <a:xfrm>
            <a:off x="3256915" y="3595370"/>
            <a:ext cx="1936115" cy="9144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斜拉、悬索不行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拱桥不方便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爆炸形 1 4"/>
          <p:cNvSpPr/>
          <p:nvPr/>
        </p:nvSpPr>
        <p:spPr>
          <a:xfrm>
            <a:off x="1708785" y="1798320"/>
            <a:ext cx="2118995" cy="179705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价格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51220" y="3868420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一般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                          ≈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不行</a:t>
            </a:r>
            <a:endParaRPr lang="zh-CN" altLang="en-US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客户聚焦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" y="1753235"/>
            <a:ext cx="2070100" cy="1244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212830">
                  <a:alpha val="100000"/>
                </a:srgbClr>
              </a:clrFrom>
              <a:clrTo>
                <a:srgbClr val="21283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70" y="4089400"/>
            <a:ext cx="2544445" cy="1286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212830">
                  <a:alpha val="100000"/>
                </a:srgbClr>
              </a:clrFrom>
              <a:clrTo>
                <a:srgbClr val="21283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9660" y="2155825"/>
            <a:ext cx="3786505" cy="21717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rcRect b="72057"/>
          <a:stretch>
            <a:fillRect/>
          </a:stretch>
        </p:blipFill>
        <p:spPr>
          <a:xfrm>
            <a:off x="3420533" y="2768600"/>
            <a:ext cx="2345267" cy="1320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曲线连接符 5"/>
          <p:cNvCxnSpPr/>
          <p:nvPr/>
        </p:nvCxnSpPr>
        <p:spPr>
          <a:xfrm rot="16200000" flipV="1">
            <a:off x="2712720" y="2359660"/>
            <a:ext cx="654685" cy="621030"/>
          </a:xfrm>
          <a:prstGeom prst="curvedConnector2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曲线连接符 7"/>
          <p:cNvCxnSpPr/>
          <p:nvPr/>
        </p:nvCxnSpPr>
        <p:spPr>
          <a:xfrm rot="5400000">
            <a:off x="2747645" y="3986530"/>
            <a:ext cx="654685" cy="621030"/>
          </a:xfrm>
          <a:prstGeom prst="curvedConnector2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324850" y="2997835"/>
            <a:ext cx="2284095" cy="13874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>
            <a:off x="6249833" y="1184918"/>
            <a:ext cx="0" cy="1758654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 flipH="1">
            <a:off x="6249833" y="4414111"/>
            <a:ext cx="0" cy="1751739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 flipH="1">
            <a:off x="6249833" y="2980281"/>
            <a:ext cx="0" cy="1751739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sp>
        <p:nvSpPr>
          <p:cNvPr id="6152" name="矩形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9800" y="5307330"/>
            <a:ext cx="4826000" cy="9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预制梁梁格方案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预制梁单梁方案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 algn="ctr" eaLnBrk="1" hangingPunct="1"/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现浇、</a:t>
            </a:r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悬浇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165" y="5307330"/>
            <a:ext cx="482600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桩基承台验算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上下部整体计算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3056771" y="2740795"/>
            <a:ext cx="734014" cy="734014"/>
          </a:xfrm>
          <a:prstGeom prst="ellipse">
            <a:avLst/>
          </a:prstGeom>
          <a:noFill/>
          <a:ln w="28575">
            <a:solidFill>
              <a:srgbClr val="628EE3"/>
            </a:solidFill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400" b="1" smtClean="0">
                <a:solidFill>
                  <a:srgbClr val="628EE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02</a:t>
            </a:r>
            <a:endParaRPr lang="en-US" altLang="zh-CN" sz="2400" b="1" smtClean="0">
              <a:solidFill>
                <a:srgbClr val="628EE3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3"/>
            </p:custDataLst>
          </p:nvPr>
        </p:nvSpPr>
        <p:spPr>
          <a:xfrm>
            <a:off x="3005910" y="2689934"/>
            <a:ext cx="835736" cy="835736"/>
          </a:xfrm>
          <a:prstGeom prst="ellipse">
            <a:avLst/>
          </a:prstGeom>
          <a:noFill/>
          <a:ln w="12700">
            <a:solidFill>
              <a:srgbClr val="FFFFFF">
                <a:lumMod val="75000"/>
              </a:srgbClr>
            </a:solidFill>
            <a:prstDash val="dash"/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>
            <p:custDataLst>
              <p:tags r:id="rId4"/>
            </p:custDataLst>
          </p:nvPr>
        </p:nvSpPr>
        <p:spPr>
          <a:xfrm>
            <a:off x="4109085" y="2743200"/>
            <a:ext cx="5784215" cy="709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合作绘图软件介绍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计算与出图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" name="图片 28"/>
          <p:cNvPicPr/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7728" y="4444365"/>
            <a:ext cx="2286635" cy="1714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image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630" y="3198859"/>
            <a:ext cx="201930" cy="1619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5" y="2149475"/>
            <a:ext cx="2162175" cy="1771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845" y="2149475"/>
            <a:ext cx="2438400" cy="1771650"/>
          </a:xfrm>
          <a:prstGeom prst="rect">
            <a:avLst/>
          </a:prstGeom>
        </p:spPr>
      </p:pic>
      <p:pic>
        <p:nvPicPr>
          <p:cNvPr id="34" name="image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50010" y="4101829"/>
            <a:ext cx="201930" cy="161925"/>
          </a:xfrm>
          <a:prstGeom prst="rect">
            <a:avLst/>
          </a:prstGeom>
        </p:spPr>
      </p:pic>
      <p:cxnSp>
        <p:nvCxnSpPr>
          <p:cNvPr id="40" name="直接连接符 39"/>
          <p:cNvCxnSpPr/>
          <p:nvPr>
            <p:custDataLst>
              <p:tags r:id="rId5"/>
            </p:custDataLst>
          </p:nvPr>
        </p:nvCxnSpPr>
        <p:spPr>
          <a:xfrm>
            <a:off x="6249833" y="1184918"/>
            <a:ext cx="0" cy="1758654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45" name="直接连接符 44"/>
          <p:cNvCxnSpPr/>
          <p:nvPr>
            <p:custDataLst>
              <p:tags r:id="rId6"/>
            </p:custDataLst>
          </p:nvPr>
        </p:nvCxnSpPr>
        <p:spPr>
          <a:xfrm flipH="1">
            <a:off x="6249833" y="4414111"/>
            <a:ext cx="0" cy="1751739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49" name="直接连接符 48"/>
          <p:cNvCxnSpPr/>
          <p:nvPr>
            <p:custDataLst>
              <p:tags r:id="rId7"/>
            </p:custDataLst>
          </p:nvPr>
        </p:nvCxnSpPr>
        <p:spPr>
          <a:xfrm flipH="1">
            <a:off x="6249833" y="2980281"/>
            <a:ext cx="0" cy="1751739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pic>
        <p:nvPicPr>
          <p:cNvPr id="50" name="图片 49"/>
          <p:cNvPicPr/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80208" y="4444365"/>
            <a:ext cx="2286635" cy="1714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image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06110" y="3198859"/>
            <a:ext cx="201930" cy="1619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435" y="2149475"/>
            <a:ext cx="2162175" cy="17716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325" y="2149475"/>
            <a:ext cx="2438400" cy="1771650"/>
          </a:xfrm>
          <a:prstGeom prst="rect">
            <a:avLst/>
          </a:prstGeom>
        </p:spPr>
      </p:pic>
      <p:pic>
        <p:nvPicPr>
          <p:cNvPr id="58" name="image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322490" y="4101829"/>
            <a:ext cx="201930" cy="161925"/>
          </a:xfrm>
          <a:prstGeom prst="rect">
            <a:avLst/>
          </a:prstGeom>
        </p:spPr>
      </p:pic>
      <p:sp>
        <p:nvSpPr>
          <p:cNvPr id="6152" name="矩形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7560" y="1463040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大家理解的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流程</a:t>
            </a:r>
            <a:endParaRPr lang="zh-CN" altLang="en-US" sz="1865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  <p:sp>
        <p:nvSpPr>
          <p:cNvPr id="2" name="矩形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1463040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实际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落地的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流程</a:t>
            </a:r>
            <a:endParaRPr lang="zh-CN" altLang="en-US" sz="1865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35630" y="6251575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绘图参数，多于计算参数</a:t>
            </a:r>
            <a:endParaRPr lang="zh-CN" altLang="en-US" sz="1865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计算与出图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0171" y="3898085"/>
            <a:ext cx="3047996" cy="1110335"/>
          </a:xfrm>
          <a:prstGeom prst="rect">
            <a:avLst/>
          </a:prstGeom>
          <a:solidFill>
            <a:srgbClr val="004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35753" y="4015851"/>
            <a:ext cx="3031491" cy="618490"/>
            <a:chOff x="-989259" y="1743194"/>
            <a:chExt cx="3031490" cy="618490"/>
          </a:xfrm>
        </p:grpSpPr>
        <p:sp>
          <p:nvSpPr>
            <p:cNvPr id="5" name="矩形 4"/>
            <p:cNvSpPr/>
            <p:nvPr/>
          </p:nvSpPr>
          <p:spPr>
            <a:xfrm>
              <a:off x="-989259" y="1743194"/>
              <a:ext cx="303149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Noto Serif CJK SC" panose="02020400000000000000" pitchFamily="18" charset="-122"/>
                </a:rPr>
                <a:t>BIM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Noto Serif CJK SC" panose="02020400000000000000" pitchFamily="18" charset="-122"/>
                </a:rPr>
                <a:t>模型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erif CJK SC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20884" y="2012434"/>
              <a:ext cx="309880" cy="349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579870" y="5742305"/>
            <a:ext cx="3047365" cy="577850"/>
          </a:xfrm>
          <a:prstGeom prst="rect">
            <a:avLst/>
          </a:prstGeom>
          <a:solidFill>
            <a:srgbClr val="004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27427" y="5859547"/>
            <a:ext cx="3218815" cy="629496"/>
            <a:chOff x="-40302" y="1732187"/>
            <a:chExt cx="3218815" cy="629497"/>
          </a:xfrm>
        </p:grpSpPr>
        <p:sp>
          <p:nvSpPr>
            <p:cNvPr id="19" name="矩形 18"/>
            <p:cNvSpPr/>
            <p:nvPr/>
          </p:nvSpPr>
          <p:spPr>
            <a:xfrm>
              <a:off x="129878" y="1732187"/>
              <a:ext cx="3048635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Noto Serif CJK SC" panose="02020400000000000000" pitchFamily="18" charset="-122"/>
                </a:rPr>
                <a:t>施工图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erif CJK SC" panose="02020400000000000000" pitchFamily="18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-40302" y="2012434"/>
              <a:ext cx="309880" cy="349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/>
          <p:cNvPicPr/>
          <p:nvPr/>
        </p:nvPicPr>
        <p:blipFill>
          <a:blip r:embed="rId1"/>
          <a:stretch>
            <a:fillRect/>
          </a:stretch>
        </p:blipFill>
        <p:spPr>
          <a:xfrm>
            <a:off x="2219961" y="1611207"/>
            <a:ext cx="3048000" cy="2286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9447" y="3456093"/>
            <a:ext cx="3048847" cy="2286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矩形 29"/>
          <p:cNvSpPr/>
          <p:nvPr/>
        </p:nvSpPr>
        <p:spPr>
          <a:xfrm>
            <a:off x="6607175" y="2487295"/>
            <a:ext cx="3047365" cy="563880"/>
          </a:xfrm>
          <a:prstGeom prst="rect">
            <a:avLst/>
          </a:prstGeom>
          <a:solidFill>
            <a:srgbClr val="004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129024" y="2615887"/>
            <a:ext cx="4517601" cy="607483"/>
            <a:chOff x="-20884" y="1754201"/>
            <a:chExt cx="4517601" cy="607483"/>
          </a:xfrm>
        </p:grpSpPr>
        <p:sp>
          <p:nvSpPr>
            <p:cNvPr id="32" name="矩形 31"/>
            <p:cNvSpPr/>
            <p:nvPr/>
          </p:nvSpPr>
          <p:spPr>
            <a:xfrm>
              <a:off x="1465227" y="1754201"/>
              <a:ext cx="303149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Noto Serif CJK SC" panose="02020400000000000000" pitchFamily="18" charset="-122"/>
                </a:rPr>
                <a:t>计算模型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erif CJK SC" panose="02020400000000000000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20884" y="2012434"/>
              <a:ext cx="309880" cy="349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614160" y="208703"/>
            <a:ext cx="3035300" cy="2300393"/>
          </a:xfrm>
          <a:prstGeom prst="rect">
            <a:avLst/>
          </a:prstGeom>
        </p:spPr>
      </p:pic>
      <p:pic>
        <p:nvPicPr>
          <p:cNvPr id="37" name="image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6347" y="4491840"/>
            <a:ext cx="269240" cy="215900"/>
          </a:xfrm>
          <a:prstGeom prst="rect">
            <a:avLst/>
          </a:prstGeom>
        </p:spPr>
      </p:pic>
      <p:pic>
        <p:nvPicPr>
          <p:cNvPr id="38" name="image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6347" y="1888340"/>
            <a:ext cx="269240" cy="215900"/>
          </a:xfrm>
          <a:prstGeom prst="rect">
            <a:avLst/>
          </a:prstGeom>
        </p:spPr>
      </p:pic>
      <p:sp>
        <p:nvSpPr>
          <p:cNvPr id="6152" name="矩形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1095" y="5612130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最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正确的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流程</a:t>
            </a:r>
            <a:endParaRPr lang="zh-CN" altLang="en-US" sz="1865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绘图软件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>
            <a:off x="6249833" y="1184918"/>
            <a:ext cx="0" cy="1758654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45" name="直接连接符 44"/>
          <p:cNvCxnSpPr/>
          <p:nvPr>
            <p:custDataLst>
              <p:tags r:id="rId2"/>
            </p:custDataLst>
          </p:nvPr>
        </p:nvCxnSpPr>
        <p:spPr>
          <a:xfrm flipH="1">
            <a:off x="6249833" y="4414111"/>
            <a:ext cx="0" cy="1751739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cxnSp>
        <p:nvCxnSpPr>
          <p:cNvPr id="49" name="直接连接符 48"/>
          <p:cNvCxnSpPr/>
          <p:nvPr>
            <p:custDataLst>
              <p:tags r:id="rId3"/>
            </p:custDataLst>
          </p:nvPr>
        </p:nvCxnSpPr>
        <p:spPr>
          <a:xfrm flipH="1">
            <a:off x="6249833" y="2980281"/>
            <a:ext cx="0" cy="1751739"/>
          </a:xfrm>
          <a:prstGeom prst="line">
            <a:avLst/>
          </a:prstGeom>
          <a:ln>
            <a:solidFill>
              <a:srgbClr val="018BE9"/>
            </a:solidFill>
            <a:prstDash val="lgDashDotDot"/>
          </a:ln>
        </p:spPr>
        <p:style>
          <a:lnRef idx="1">
            <a:srgbClr val="018BE9"/>
          </a:lnRef>
          <a:fillRef idx="0">
            <a:srgbClr val="018BE9"/>
          </a:fillRef>
          <a:effectRef idx="0">
            <a:srgbClr val="018BE9"/>
          </a:effectRef>
          <a:fontRef idx="minor">
            <a:srgbClr val="7F7F7F"/>
          </a:fontRef>
        </p:style>
      </p:cxnSp>
      <p:pic>
        <p:nvPicPr>
          <p:cNvPr id="100" name="图片 99"/>
          <p:cNvPicPr/>
          <p:nvPr/>
        </p:nvPicPr>
        <p:blipFill>
          <a:blip r:embed="rId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6820" y="1254125"/>
            <a:ext cx="4074795" cy="26200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1" name="图片 100"/>
          <p:cNvPicPr/>
          <p:nvPr/>
        </p:nvPicPr>
        <p:blipFill>
          <a:blip r:embed="rId5"/>
          <a:srcRect l="12954" t="11444" b="62324"/>
          <a:stretch>
            <a:fillRect/>
          </a:stretch>
        </p:blipFill>
        <p:spPr>
          <a:xfrm>
            <a:off x="6936105" y="1195070"/>
            <a:ext cx="4612640" cy="1365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6"/>
          <a:srcRect r="35437"/>
          <a:stretch>
            <a:fillRect/>
          </a:stretch>
        </p:blipFill>
        <p:spPr>
          <a:xfrm>
            <a:off x="6936105" y="4263390"/>
            <a:ext cx="4034155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7"/>
          <a:stretch>
            <a:fillRect/>
          </a:stretch>
        </p:blipFill>
        <p:spPr>
          <a:xfrm>
            <a:off x="6936105" y="5105400"/>
            <a:ext cx="4500245" cy="948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8"/>
          <a:srcRect r="75797"/>
          <a:stretch>
            <a:fillRect/>
          </a:stretch>
        </p:blipFill>
        <p:spPr>
          <a:xfrm>
            <a:off x="6936105" y="2776220"/>
            <a:ext cx="1821180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9"/>
          <a:stretch>
            <a:fillRect/>
          </a:stretch>
        </p:blipFill>
        <p:spPr>
          <a:xfrm>
            <a:off x="9106535" y="2904490"/>
            <a:ext cx="21526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6820" y="4215765"/>
            <a:ext cx="4074795" cy="2289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关闭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0645" y="4749165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绘图软件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12954" t="11444" b="62324"/>
          <a:stretch>
            <a:fillRect/>
          </a:stretch>
        </p:blipFill>
        <p:spPr>
          <a:xfrm>
            <a:off x="6936105" y="1195070"/>
            <a:ext cx="4612640" cy="1365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rcRect r="35437"/>
          <a:stretch>
            <a:fillRect/>
          </a:stretch>
        </p:blipFill>
        <p:spPr>
          <a:xfrm>
            <a:off x="6936105" y="4263390"/>
            <a:ext cx="4034155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6936105" y="5105400"/>
            <a:ext cx="4500245" cy="948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/>
          <a:srcRect r="75797"/>
          <a:stretch>
            <a:fillRect/>
          </a:stretch>
        </p:blipFill>
        <p:spPr>
          <a:xfrm>
            <a:off x="6936105" y="2776220"/>
            <a:ext cx="1821180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9106535" y="2904490"/>
            <a:ext cx="21526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盈建科LOGO单色-01"/>
          <p:cNvPicPr>
            <a:picLocks noChangeAspect="1"/>
          </p:cNvPicPr>
          <p:nvPr/>
        </p:nvPicPr>
        <p:blipFill>
          <a:blip r:embed="rId6"/>
          <a:srcRect l="39026" t="33464" b="30258"/>
          <a:stretch>
            <a:fillRect/>
          </a:stretch>
        </p:blipFill>
        <p:spPr>
          <a:xfrm>
            <a:off x="1542275" y="4769312"/>
            <a:ext cx="2246207" cy="496993"/>
          </a:xfrm>
          <a:prstGeom prst="rect">
            <a:avLst/>
          </a:prstGeom>
          <a:solidFill>
            <a:schemeClr val="accent4"/>
          </a:solidFill>
        </p:spPr>
      </p:pic>
      <p:cxnSp>
        <p:nvCxnSpPr>
          <p:cNvPr id="4" name="直接箭头连接符 3"/>
          <p:cNvCxnSpPr>
            <a:stCxn id="102" idx="1"/>
            <a:endCxn id="7" idx="3"/>
          </p:cNvCxnSpPr>
          <p:nvPr/>
        </p:nvCxnSpPr>
        <p:spPr>
          <a:xfrm flipH="1">
            <a:off x="3788482" y="4506278"/>
            <a:ext cx="3147623" cy="51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103" idx="1"/>
            <a:endCxn id="7" idx="3"/>
          </p:cNvCxnSpPr>
          <p:nvPr/>
        </p:nvCxnSpPr>
        <p:spPr>
          <a:xfrm flipH="1" flipV="1">
            <a:off x="3788482" y="5017809"/>
            <a:ext cx="3147623" cy="5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折角形 10"/>
          <p:cNvSpPr/>
          <p:nvPr/>
        </p:nvSpPr>
        <p:spPr>
          <a:xfrm>
            <a:off x="1815633" y="2323465"/>
            <a:ext cx="1699490" cy="91440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Midas </a:t>
            </a:r>
            <a:r>
              <a:rPr lang="en-US" altLang="zh-CN" sz="1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Mct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文件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箭头连接符 18"/>
          <p:cNvCxnSpPr>
            <a:stCxn id="101" idx="1"/>
            <a:endCxn id="11" idx="3"/>
          </p:cNvCxnSpPr>
          <p:nvPr/>
        </p:nvCxnSpPr>
        <p:spPr>
          <a:xfrm flipH="1">
            <a:off x="3515123" y="1878013"/>
            <a:ext cx="3420982" cy="90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04" idx="1"/>
            <a:endCxn id="11" idx="3"/>
          </p:cNvCxnSpPr>
          <p:nvPr/>
        </p:nvCxnSpPr>
        <p:spPr>
          <a:xfrm flipH="1" flipV="1">
            <a:off x="3515123" y="2780665"/>
            <a:ext cx="3420982" cy="457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1" idx="2"/>
            <a:endCxn id="7" idx="0"/>
          </p:cNvCxnSpPr>
          <p:nvPr/>
        </p:nvCxnSpPr>
        <p:spPr>
          <a:xfrm>
            <a:off x="2665378" y="3237865"/>
            <a:ext cx="1" cy="1531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936105" y="4003588"/>
            <a:ext cx="4923386" cy="2277139"/>
          </a:xfrm>
          <a:prstGeom prst="rect">
            <a:avLst/>
          </a:prstGeom>
          <a:noFill/>
          <a:ln w="19050"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52" name="矩形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69490" y="1276985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不合作，对用户使用无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影响</a:t>
            </a:r>
            <a:endParaRPr lang="zh-CN" altLang="en-US" sz="1865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  <p:sp>
        <p:nvSpPr>
          <p:cNvPr id="2" name="矩形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63140" y="5414010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合作，</a:t>
            </a:r>
            <a:r>
              <a:rPr lang="en-US" altLang="zh-CN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3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方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共赢。</a:t>
            </a:r>
            <a:endParaRPr lang="zh-CN" altLang="en-US" sz="1865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桥绘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rcRect r="35437"/>
          <a:stretch>
            <a:fillRect/>
          </a:stretch>
        </p:blipFill>
        <p:spPr>
          <a:xfrm>
            <a:off x="710565" y="1203960"/>
            <a:ext cx="4034155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" y="1887220"/>
            <a:ext cx="5602605" cy="416814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78633" y="1887324"/>
          <a:ext cx="4609465" cy="4460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31925"/>
                <a:gridCol w="1588770"/>
                <a:gridCol w="1588770"/>
              </a:tblGrid>
              <a:tr h="31432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图形平台</a:t>
                      </a: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p>
                      <a:pPr algn="l"/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自带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210">
                <a:tc rowSpan="9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出图</a:t>
                      </a: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变宽箱梁</a:t>
                      </a:r>
                      <a:endParaRPr lang="zh-CN" altLang="en-US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12.8</a:t>
                      </a:r>
                      <a:endParaRPr lang="en-US" altLang="zh-CN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7805">
                <a:tc vMerge="1"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变高箱梁</a:t>
                      </a:r>
                      <a:endParaRPr lang="zh-CN" altLang="en-US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7.8</a:t>
                      </a:r>
                      <a:endParaRPr lang="en-US" altLang="zh-CN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7020">
                <a:tc vMerge="1"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中小桥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9.8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130">
                <a:tc vMerge="1"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市政及高架墩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5.8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70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景观</a:t>
                      </a:r>
                      <a:r>
                        <a:rPr lang="zh-CN" altLang="en-US" sz="120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拱桥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6.8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70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桩板桥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3.8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70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框架桥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3.8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70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小桥涵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3.8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vMerge="1"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路面大中修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3.8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代理</a:t>
                      </a: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方式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普通代理</a:t>
                      </a:r>
                      <a:endParaRPr lang="zh-CN" altLang="en-US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1500">
                <a:tc gridSpan="3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混凝土梁桥为主、下部及其它模块</a:t>
                      </a: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较多。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箱梁绘图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系统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710565" y="1029335"/>
            <a:ext cx="4500245" cy="94805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31008" y="2023214"/>
          <a:ext cx="4609465" cy="414591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80440"/>
                <a:gridCol w="2040255"/>
                <a:gridCol w="1588770"/>
              </a:tblGrid>
              <a:tr h="31432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图形平台</a:t>
                      </a:r>
                      <a:endParaRPr lang="zh-CN" altLang="en-US" sz="120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p>
                      <a:pPr algn="l"/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CAD</a:t>
                      </a:r>
                      <a:endParaRPr lang="en-US" altLang="zh-CN" sz="1100" b="0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210">
                <a:tc rowSpan="5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出图</a:t>
                      </a: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大跨悬浇波形钢腹板箱梁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130">
                <a:tc vMerge="1"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大跨悬浇连续箱梁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3.5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7020">
                <a:tc vMerge="1"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现浇预应力箱梁</a:t>
                      </a:r>
                      <a:endParaRPr lang="zh-CN" altLang="en-US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130">
                <a:tc vMerge="1"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钢梁设计师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670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空心薄壁墩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altLang="zh-CN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代理</a:t>
                      </a:r>
                      <a:r>
                        <a:rPr lang="zh-CN" altLang="en-US" sz="1200" b="0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方式</a:t>
                      </a:r>
                      <a:endParaRPr lang="zh-CN" altLang="en-US" sz="12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200" b="0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独家代理</a:t>
                      </a:r>
                      <a:endParaRPr lang="zh-CN" altLang="en-US" sz="1200" b="0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1500">
                <a:tc gridSpan="3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混凝土梁桥、钢桥、组合梁</a:t>
                      </a:r>
                      <a:r>
                        <a:rPr lang="zh-CN" altLang="en-US" sz="1200" b="0" spc="120" dirty="0"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桥。</a:t>
                      </a:r>
                      <a:endParaRPr lang="zh-CN" altLang="en-US" sz="1200" b="0" spc="120" dirty="0"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8900" marR="88900" marT="47625" marB="47625" anchor="ctr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图片 1" descr="现浇箱梁绘图系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" y="2023110"/>
            <a:ext cx="5403850" cy="400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 txBox="1"/>
          <p:nvPr>
            <p:custDataLst>
              <p:tags r:id="rId2"/>
            </p:custDataLst>
          </p:nvPr>
        </p:nvSpPr>
        <p:spPr>
          <a:xfrm>
            <a:off x="4165606" y="1498248"/>
            <a:ext cx="5051267" cy="6136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r>
              <a:rPr lang="en-US" altLang="zh-CN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YJK Bridge</a:t>
            </a:r>
            <a:r>
              <a:rPr lang="zh-CN" altLang="en-US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功能概述</a:t>
            </a:r>
            <a:endParaRPr lang="zh-CN" altLang="en-US" sz="2400" dirty="0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157408" y="1349174"/>
            <a:ext cx="762762" cy="762762"/>
            <a:chOff x="2188031" y="2474524"/>
            <a:chExt cx="912221" cy="91222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rgbClr val="47B6E7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0" rIns="0" rtlCol="0" anchor="ctr">
              <a:norm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47B6E7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01</a:t>
              </a:r>
              <a:endParaRPr lang="en-US" altLang="zh-CN" sz="2000" b="1" smtClean="0">
                <a:solidFill>
                  <a:srgbClr val="47B6E7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rgbClr val="FFFFFF">
                  <a:lumMod val="75000"/>
                </a:srgbClr>
              </a:solidFill>
              <a:prstDash val="dash"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6"/>
            </p:custDataLst>
          </p:nvPr>
        </p:nvGrpSpPr>
        <p:grpSpPr>
          <a:xfrm>
            <a:off x="3157408" y="2613271"/>
            <a:ext cx="762762" cy="762762"/>
            <a:chOff x="2188031" y="2474524"/>
            <a:chExt cx="912221" cy="912221"/>
          </a:xfrm>
        </p:grpSpPr>
        <p:sp>
          <p:nvSpPr>
            <p:cNvPr id="30" name="椭圆 29"/>
            <p:cNvSpPr/>
            <p:nvPr>
              <p:custDataLst>
                <p:tags r:id="rId7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rgbClr val="628EE3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0" rIns="0" rtlCol="0" anchor="ctr">
              <a:norm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628EE3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02</a:t>
              </a:r>
              <a:endParaRPr lang="en-US" altLang="zh-CN" sz="2000" b="1" smtClean="0">
                <a:solidFill>
                  <a:srgbClr val="628EE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8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rgbClr val="FFFFFF">
                  <a:lumMod val="75000"/>
                </a:srgbClr>
              </a:solidFill>
              <a:prstDash val="dash"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32" name="标题 1"/>
          <p:cNvSpPr txBox="1"/>
          <p:nvPr>
            <p:custDataLst>
              <p:tags r:id="rId9"/>
            </p:custDataLst>
          </p:nvPr>
        </p:nvSpPr>
        <p:spPr>
          <a:xfrm>
            <a:off x="4165606" y="2659688"/>
            <a:ext cx="5051267" cy="6136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l">
              <a:buClrTx/>
              <a:buSzTx/>
              <a:buFontTx/>
            </a:pPr>
            <a:r>
              <a:rPr lang="zh-CN" altLang="en-US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合作绘图软件介绍</a:t>
            </a:r>
            <a:endParaRPr lang="zh-CN" altLang="en-US" sz="2400" dirty="0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>
            <p:custDataLst>
              <p:tags r:id="rId10"/>
            </p:custDataLst>
          </p:nvPr>
        </p:nvGrpSpPr>
        <p:grpSpPr>
          <a:xfrm>
            <a:off x="3157408" y="3888631"/>
            <a:ext cx="762762" cy="762762"/>
            <a:chOff x="2188031" y="2474524"/>
            <a:chExt cx="912221" cy="912221"/>
          </a:xfrm>
        </p:grpSpPr>
        <p:sp>
          <p:nvSpPr>
            <p:cNvPr id="35" name="椭圆 34"/>
            <p:cNvSpPr/>
            <p:nvPr>
              <p:custDataLst>
                <p:tags r:id="rId11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rgbClr val="2BC3B5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0" rIns="0" rtlCol="0" anchor="ctr">
              <a:norm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2BC3B5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03</a:t>
              </a:r>
              <a:endParaRPr lang="en-US" altLang="zh-CN" sz="2000" b="1" smtClean="0">
                <a:solidFill>
                  <a:srgbClr val="2BC3B5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12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rgbClr val="FFFFFF">
                  <a:lumMod val="75000"/>
                </a:srgbClr>
              </a:solidFill>
              <a:prstDash val="dash"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37" name="标题 1"/>
          <p:cNvSpPr txBox="1"/>
          <p:nvPr>
            <p:custDataLst>
              <p:tags r:id="rId13"/>
            </p:custDataLst>
          </p:nvPr>
        </p:nvSpPr>
        <p:spPr>
          <a:xfrm>
            <a:off x="4165606" y="3935048"/>
            <a:ext cx="5051267" cy="6136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r>
              <a:rPr lang="zh-CN" altLang="en-US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桥梁</a:t>
            </a:r>
            <a:r>
              <a:rPr lang="en-US" altLang="zh-CN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BIM</a:t>
            </a:r>
            <a:r>
              <a:rPr lang="zh-CN" altLang="en-US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建模与定制开发</a:t>
            </a:r>
            <a:endParaRPr lang="zh-CN" altLang="en-US" sz="2400" dirty="0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>
            <p:custDataLst>
              <p:tags r:id="rId14"/>
            </p:custDataLst>
          </p:nvPr>
        </p:nvGrpSpPr>
        <p:grpSpPr>
          <a:xfrm>
            <a:off x="3157408" y="5155647"/>
            <a:ext cx="762762" cy="762762"/>
            <a:chOff x="2188031" y="2474524"/>
            <a:chExt cx="912221" cy="912221"/>
          </a:xfrm>
        </p:grpSpPr>
        <p:sp>
          <p:nvSpPr>
            <p:cNvPr id="40" name="椭圆 39"/>
            <p:cNvSpPr/>
            <p:nvPr>
              <p:custDataLst>
                <p:tags r:id="rId15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0" rIns="0" rtlCol="0" anchor="ctr">
              <a:normAutofit/>
            </a:bodyPr>
            <a:lstStyle/>
            <a:p>
              <a:pPr algn="ctr"/>
              <a:r>
                <a:rPr lang="en-US" altLang="zh-CN" sz="2000" b="1" smtClean="0">
                  <a:solidFill>
                    <a:srgbClr val="92D050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04</a:t>
              </a:r>
              <a:endParaRPr lang="en-US" altLang="zh-CN" sz="2000" b="1" smtClean="0">
                <a:solidFill>
                  <a:srgbClr val="92D05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16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rgbClr val="FFFFFF">
                  <a:lumMod val="75000"/>
                </a:srgbClr>
              </a:solidFill>
              <a:prstDash val="dash"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5" name="标题 1"/>
          <p:cNvSpPr txBox="1"/>
          <p:nvPr>
            <p:custDataLst>
              <p:tags r:id="rId17"/>
            </p:custDataLst>
          </p:nvPr>
        </p:nvSpPr>
        <p:spPr>
          <a:xfrm>
            <a:off x="4165606" y="5202065"/>
            <a:ext cx="5051267" cy="6136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r>
              <a:rPr lang="zh-CN" altLang="en-US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桥梁</a:t>
            </a:r>
            <a:r>
              <a:rPr lang="en-US" altLang="zh-CN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BIM</a:t>
            </a:r>
            <a:r>
              <a:rPr lang="zh-CN" altLang="en-US" sz="24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轻量化</a:t>
            </a:r>
            <a:endParaRPr lang="zh-CN" altLang="en-US" sz="2400" dirty="0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sp>
        <p:nvSpPr>
          <p:cNvPr id="21" name="标题 1"/>
          <p:cNvSpPr txBox="1"/>
          <p:nvPr>
            <p:custDataLst>
              <p:tags r:id="rId2"/>
            </p:custDataLst>
          </p:nvPr>
        </p:nvSpPr>
        <p:spPr>
          <a:xfrm>
            <a:off x="4465830" y="2769497"/>
            <a:ext cx="4856150" cy="8360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桥梁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BIM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建模与定制开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发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3499366" y="2803157"/>
            <a:ext cx="734014" cy="734014"/>
          </a:xfrm>
          <a:prstGeom prst="ellipse">
            <a:avLst/>
          </a:prstGeom>
          <a:noFill/>
          <a:ln w="28575">
            <a:solidFill>
              <a:srgbClr val="47B6E7"/>
            </a:solidFill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400" b="1" smtClean="0">
                <a:solidFill>
                  <a:srgbClr val="47B6E7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03</a:t>
            </a:r>
            <a:endParaRPr lang="en-US" altLang="zh-CN" sz="2400" b="1" smtClean="0">
              <a:solidFill>
                <a:srgbClr val="47B6E7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>
            <p:custDataLst>
              <p:tags r:id="rId4"/>
            </p:custDataLst>
          </p:nvPr>
        </p:nvSpPr>
        <p:spPr>
          <a:xfrm>
            <a:off x="3448505" y="2742136"/>
            <a:ext cx="835736" cy="835736"/>
          </a:xfrm>
          <a:prstGeom prst="ellipse">
            <a:avLst/>
          </a:prstGeom>
          <a:noFill/>
          <a:ln w="12700">
            <a:solidFill>
              <a:srgbClr val="FFFFFF">
                <a:lumMod val="75000"/>
              </a:srgbClr>
            </a:solidFill>
            <a:prstDash val="dash"/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427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桥梁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BIM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0565" y="1270000"/>
            <a:ext cx="7910195" cy="4318000"/>
          </a:xfrm>
          <a:prstGeom prst="rect">
            <a:avLst/>
          </a:prstGeom>
        </p:spPr>
      </p:pic>
      <p:sp>
        <p:nvSpPr>
          <p:cNvPr id="6152" name="矩形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81720" y="2456180"/>
            <a:ext cx="2421255" cy="12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预制梁桥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 algn="l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现浇梁桥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 algn="l" eaLnBrk="1" hangingPunct="1"/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 algn="l" eaLnBrk="1" hangingPunct="1"/>
            <a:r>
              <a:rPr lang="zh-CN" altLang="en-US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栈桥</a:t>
            </a:r>
            <a:endParaRPr lang="zh-CN" altLang="en-US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栈桥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0753" y="1749213"/>
            <a:ext cx="5338233" cy="3644053"/>
          </a:xfrm>
          <a:prstGeom prst="rect">
            <a:avLst/>
          </a:prstGeom>
        </p:spPr>
      </p:pic>
      <p:pic>
        <p:nvPicPr>
          <p:cNvPr id="5" name="image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407" y="3321112"/>
            <a:ext cx="269240" cy="215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3" y="1749213"/>
            <a:ext cx="4497493" cy="374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临时结构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" y="1741488"/>
            <a:ext cx="5486400" cy="2066925"/>
          </a:xfrm>
          <a:prstGeom prst="rect">
            <a:avLst/>
          </a:prstGeom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867150" y="3942080"/>
            <a:ext cx="4800600" cy="2543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6743065" y="1741805"/>
            <a:ext cx="4256405" cy="1993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成果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2057556" y="295744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057556" y="345077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57556" y="2986734"/>
            <a:ext cx="2118814" cy="434748"/>
          </a:xfrm>
          <a:prstGeom prst="rect">
            <a:avLst/>
          </a:prstGeom>
        </p:spPr>
        <p:txBody>
          <a:bodyPr wrap="none" anchor="ctr" anchorCtr="0">
            <a:normAutofit/>
          </a:bodyPr>
          <a:p>
            <a:pPr algn="ctr"/>
            <a:r>
              <a:rPr lang="en-US" altLang="zh-CN" b="1" kern="0" smtClean="0">
                <a:solidFill>
                  <a:srgbClr val="72C5EA"/>
                </a:solidFill>
                <a:latin typeface="+mj-lt"/>
                <a:ea typeface="+mj-ea"/>
                <a:cs typeface="+mj-cs"/>
              </a:rPr>
              <a:t>BIM</a:t>
            </a:r>
            <a:r>
              <a:rPr lang="zh-CN" altLang="en-US" b="1" kern="0" smtClean="0">
                <a:solidFill>
                  <a:srgbClr val="72C5EA"/>
                </a:solidFill>
                <a:latin typeface="+mj-lt"/>
                <a:ea typeface="+mj-ea"/>
                <a:cs typeface="+mj-cs"/>
              </a:rPr>
              <a:t>建模</a:t>
            </a:r>
            <a:endParaRPr lang="zh-CN" altLang="en-US" b="1" kern="0" smtClean="0">
              <a:solidFill>
                <a:srgbClr val="72C5E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2057556" y="3482166"/>
            <a:ext cx="2118814" cy="2420396"/>
          </a:xfrm>
          <a:prstGeom prst="rect">
            <a:avLst/>
          </a:prstGeom>
        </p:spPr>
        <p:txBody>
          <a:bodyPr wrap="square">
            <a:normAutofit/>
          </a:bodyPr>
          <a:p>
            <a:pPr algn="just">
              <a:lnSpc>
                <a:spcPct val="120000"/>
              </a:lnSpc>
            </a:pPr>
            <a:r>
              <a:rPr lang="en-US" altLang="zh-CN" dirty="0"/>
              <a:t>BIM</a:t>
            </a:r>
            <a:r>
              <a:rPr lang="zh-CN" altLang="en-US" dirty="0"/>
              <a:t>交互式</a:t>
            </a:r>
            <a:r>
              <a:rPr lang="zh-CN" altLang="en-US" dirty="0"/>
              <a:t>建模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内置构件</a:t>
            </a:r>
            <a:r>
              <a:rPr lang="zh-CN" altLang="en-US" dirty="0"/>
              <a:t>库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>
            <p:custDataLst>
              <p:tags r:id="rId5"/>
            </p:custDataLst>
          </p:nvPr>
        </p:nvCxnSpPr>
        <p:spPr>
          <a:xfrm>
            <a:off x="7938159" y="295744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cxnSp>
        <p:nvCxnSpPr>
          <p:cNvPr id="34" name="直接连接符 33"/>
          <p:cNvCxnSpPr/>
          <p:nvPr>
            <p:custDataLst>
              <p:tags r:id="rId6"/>
            </p:custDataLst>
          </p:nvPr>
        </p:nvCxnSpPr>
        <p:spPr>
          <a:xfrm>
            <a:off x="7938159" y="345077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35" name="矩形 34"/>
          <p:cNvSpPr/>
          <p:nvPr>
            <p:custDataLst>
              <p:tags r:id="rId7"/>
            </p:custDataLst>
          </p:nvPr>
        </p:nvSpPr>
        <p:spPr>
          <a:xfrm>
            <a:off x="7938159" y="2986734"/>
            <a:ext cx="2118814" cy="434748"/>
          </a:xfrm>
          <a:prstGeom prst="rect">
            <a:avLst/>
          </a:prstGeom>
        </p:spPr>
        <p:txBody>
          <a:bodyPr wrap="none" anchor="ctr" anchorCtr="0">
            <a:normAutofit/>
          </a:bodyPr>
          <a:p>
            <a:pPr algn="ctr"/>
            <a:r>
              <a:rPr lang="zh-CN" altLang="en-US" b="1" kern="0" smtClean="0">
                <a:solidFill>
                  <a:srgbClr val="EABC8E"/>
                </a:solidFill>
                <a:latin typeface="+mj-lt"/>
                <a:ea typeface="+mj-ea"/>
                <a:cs typeface="+mj-cs"/>
              </a:rPr>
              <a:t>图纸及</a:t>
            </a:r>
            <a:r>
              <a:rPr lang="zh-CN" altLang="en-US" b="1" kern="0" smtClean="0">
                <a:solidFill>
                  <a:srgbClr val="EABC8E"/>
                </a:solidFill>
                <a:latin typeface="+mj-lt"/>
                <a:ea typeface="+mj-ea"/>
                <a:cs typeface="+mj-cs"/>
              </a:rPr>
              <a:t>算量</a:t>
            </a:r>
            <a:endParaRPr lang="zh-CN" altLang="en-US" b="1" kern="0" smtClean="0">
              <a:solidFill>
                <a:srgbClr val="EABC8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矩形 35"/>
          <p:cNvSpPr/>
          <p:nvPr>
            <p:custDataLst>
              <p:tags r:id="rId8"/>
            </p:custDataLst>
          </p:nvPr>
        </p:nvSpPr>
        <p:spPr>
          <a:xfrm>
            <a:off x="7938159" y="3482166"/>
            <a:ext cx="2118814" cy="2420396"/>
          </a:xfrm>
          <a:prstGeom prst="rect">
            <a:avLst/>
          </a:prstGeom>
        </p:spPr>
        <p:txBody>
          <a:bodyPr wrap="square">
            <a:normAutofit/>
          </a:bodyPr>
          <a:p>
            <a:pPr algn="just">
              <a:lnSpc>
                <a:spcPct val="120000"/>
              </a:lnSpc>
            </a:pPr>
            <a:r>
              <a:rPr lang="zh-CN" altLang="en-US" dirty="0"/>
              <a:t>出施工</a:t>
            </a:r>
            <a:r>
              <a:rPr lang="zh-CN" altLang="en-US" dirty="0"/>
              <a:t>图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物料统计</a:t>
            </a:r>
            <a:endParaRPr lang="zh-CN" altLang="en-US" dirty="0"/>
          </a:p>
        </p:txBody>
      </p:sp>
      <p:sp>
        <p:nvSpPr>
          <p:cNvPr id="48" name="KSO_Shape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8586459" y="1836237"/>
            <a:ext cx="822217" cy="822217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rgbClr val="EABC8E">
              <a:lumMod val="40000"/>
              <a:lumOff val="60000"/>
            </a:srgbClr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7" name="直接连接符 26"/>
          <p:cNvCxnSpPr/>
          <p:nvPr>
            <p:custDataLst>
              <p:tags r:id="rId10"/>
            </p:custDataLst>
          </p:nvPr>
        </p:nvCxnSpPr>
        <p:spPr>
          <a:xfrm>
            <a:off x="4997858" y="295744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>
            <a:off x="4997858" y="345077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4997858" y="2986734"/>
            <a:ext cx="2118814" cy="434748"/>
          </a:xfrm>
          <a:prstGeom prst="rect">
            <a:avLst/>
          </a:prstGeom>
        </p:spPr>
        <p:txBody>
          <a:bodyPr wrap="none" anchor="ctr" anchorCtr="0">
            <a:normAutofit/>
          </a:bodyPr>
          <a:p>
            <a:pPr algn="ctr"/>
            <a:r>
              <a:rPr lang="zh-CN" altLang="en-US" b="1" kern="0" smtClean="0">
                <a:solidFill>
                  <a:srgbClr val="879AED"/>
                </a:solidFill>
                <a:latin typeface="+mj-lt"/>
                <a:ea typeface="+mj-ea"/>
                <a:cs typeface="+mj-cs"/>
              </a:rPr>
              <a:t>结构</a:t>
            </a:r>
            <a:r>
              <a:rPr lang="zh-CN" altLang="en-US" b="1" kern="0" smtClean="0">
                <a:solidFill>
                  <a:srgbClr val="879AED"/>
                </a:solidFill>
                <a:latin typeface="+mj-lt"/>
                <a:ea typeface="+mj-ea"/>
                <a:cs typeface="+mj-cs"/>
              </a:rPr>
              <a:t>计算</a:t>
            </a:r>
            <a:endParaRPr lang="zh-CN" altLang="en-US" b="1" kern="0" smtClean="0">
              <a:solidFill>
                <a:srgbClr val="879AE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矩形 29"/>
          <p:cNvSpPr/>
          <p:nvPr>
            <p:custDataLst>
              <p:tags r:id="rId13"/>
            </p:custDataLst>
          </p:nvPr>
        </p:nvSpPr>
        <p:spPr>
          <a:xfrm>
            <a:off x="4997858" y="3482166"/>
            <a:ext cx="2118814" cy="2420396"/>
          </a:xfrm>
          <a:prstGeom prst="rect">
            <a:avLst/>
          </a:prstGeom>
        </p:spPr>
        <p:txBody>
          <a:bodyPr wrap="square">
            <a:normAutofit/>
          </a:bodyPr>
          <a:p>
            <a:pPr algn="just">
              <a:lnSpc>
                <a:spcPct val="120000"/>
              </a:lnSpc>
            </a:pPr>
            <a:r>
              <a:rPr lang="en-US" altLang="zh-CN" dirty="0"/>
              <a:t>YJK Bridge</a:t>
            </a:r>
            <a:r>
              <a:rPr lang="zh-CN" altLang="en-US" dirty="0"/>
              <a:t>做</a:t>
            </a:r>
            <a:r>
              <a:rPr lang="zh-CN" altLang="en-US" dirty="0"/>
              <a:t>计算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对应规范</a:t>
            </a:r>
            <a:r>
              <a:rPr lang="zh-CN" altLang="en-US" dirty="0"/>
              <a:t>验算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出</a:t>
            </a:r>
            <a:r>
              <a:rPr lang="zh-CN" altLang="en-US" dirty="0"/>
              <a:t>计算书</a:t>
            </a:r>
            <a:endParaRPr lang="zh-CN" altLang="en-US" dirty="0"/>
          </a:p>
        </p:txBody>
      </p:sp>
      <p:sp>
        <p:nvSpPr>
          <p:cNvPr id="49" name="KSO_Shape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2626096" y="1954666"/>
            <a:ext cx="822217" cy="796181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rgbClr val="879AED">
              <a:lumMod val="40000"/>
              <a:lumOff val="60000"/>
            </a:srgbClr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 descr="分析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9425" y="1991360"/>
            <a:ext cx="995680" cy="995680"/>
          </a:xfrm>
          <a:prstGeom prst="rect">
            <a:avLst/>
          </a:prstGeom>
        </p:spPr>
      </p:pic>
      <p:sp>
        <p:nvSpPr>
          <p:cNvPr id="6152" name="矩形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51455" y="5621655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定制先行！产品</a:t>
            </a:r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后继！</a:t>
            </a:r>
            <a:endParaRPr lang="zh-CN" altLang="en-US" sz="1865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sp>
        <p:nvSpPr>
          <p:cNvPr id="21" name="标题 1"/>
          <p:cNvSpPr txBox="1"/>
          <p:nvPr>
            <p:custDataLst>
              <p:tags r:id="rId2"/>
            </p:custDataLst>
          </p:nvPr>
        </p:nvSpPr>
        <p:spPr>
          <a:xfrm>
            <a:off x="4465830" y="2769497"/>
            <a:ext cx="4856150" cy="8360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r>
              <a:rPr lang="zh-CN" altLang="en-US" sz="32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桥梁</a:t>
            </a:r>
            <a:r>
              <a:rPr lang="en-US" altLang="zh-CN" sz="32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BIM</a:t>
            </a:r>
            <a:r>
              <a:rPr lang="zh-CN" altLang="en-US" sz="3200" dirty="0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轻量化</a:t>
            </a:r>
            <a:endParaRPr lang="zh-CN" altLang="en-US" sz="3200" dirty="0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3499366" y="2803157"/>
            <a:ext cx="734014" cy="734014"/>
          </a:xfrm>
          <a:prstGeom prst="ellipse">
            <a:avLst/>
          </a:prstGeom>
          <a:noFill/>
          <a:ln w="28575">
            <a:solidFill>
              <a:srgbClr val="47B6E7"/>
            </a:solidFill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400" b="1" smtClean="0">
                <a:solidFill>
                  <a:srgbClr val="47B6E7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04</a:t>
            </a:r>
            <a:endParaRPr lang="en-US" altLang="zh-CN" sz="2400" b="1" smtClean="0">
              <a:solidFill>
                <a:srgbClr val="47B6E7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>
            <p:custDataLst>
              <p:tags r:id="rId4"/>
            </p:custDataLst>
          </p:nvPr>
        </p:nvSpPr>
        <p:spPr>
          <a:xfrm>
            <a:off x="3448505" y="2742136"/>
            <a:ext cx="835736" cy="835736"/>
          </a:xfrm>
          <a:prstGeom prst="ellipse">
            <a:avLst/>
          </a:prstGeom>
          <a:noFill/>
          <a:ln w="12700">
            <a:solidFill>
              <a:srgbClr val="FFFFFF">
                <a:lumMod val="75000"/>
              </a:srgbClr>
            </a:solidFill>
            <a:prstDash val="dash"/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78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BIM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轻量化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3330" y="1201420"/>
            <a:ext cx="9705340" cy="5257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54295" y="12014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https://bridge.yjk.cn/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78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BIM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轻量化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斜桥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2390" y="1213485"/>
            <a:ext cx="9093200" cy="50558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价值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2057556" y="295744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057556" y="345077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57556" y="2986734"/>
            <a:ext cx="2118814" cy="434748"/>
          </a:xfrm>
          <a:prstGeom prst="rect">
            <a:avLst/>
          </a:prstGeom>
        </p:spPr>
        <p:txBody>
          <a:bodyPr wrap="none" anchor="ctr" anchorCtr="0">
            <a:normAutofit/>
          </a:bodyPr>
          <a:p>
            <a:pPr algn="ctr"/>
            <a:r>
              <a:rPr lang="zh-CN" altLang="en-US" b="1" kern="0" smtClean="0">
                <a:solidFill>
                  <a:srgbClr val="72C5EA"/>
                </a:solidFill>
                <a:latin typeface="+mj-lt"/>
                <a:ea typeface="+mj-ea"/>
                <a:cs typeface="+mj-cs"/>
              </a:rPr>
              <a:t>项目</a:t>
            </a:r>
            <a:r>
              <a:rPr lang="zh-CN" altLang="en-US" b="1" kern="0" smtClean="0">
                <a:solidFill>
                  <a:srgbClr val="72C5EA"/>
                </a:solidFill>
                <a:latin typeface="+mj-lt"/>
                <a:ea typeface="+mj-ea"/>
                <a:cs typeface="+mj-cs"/>
              </a:rPr>
              <a:t>管理</a:t>
            </a:r>
            <a:endParaRPr lang="zh-CN" altLang="en-US" b="1" kern="0" smtClean="0">
              <a:solidFill>
                <a:srgbClr val="72C5E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2057556" y="3482166"/>
            <a:ext cx="2118814" cy="2420396"/>
          </a:xfrm>
          <a:prstGeom prst="rect">
            <a:avLst/>
          </a:prstGeom>
        </p:spPr>
        <p:txBody>
          <a:bodyPr wrap="square">
            <a:normAutofit/>
          </a:bodyPr>
          <a:p>
            <a:pPr algn="just">
              <a:lnSpc>
                <a:spcPct val="120000"/>
              </a:lnSpc>
            </a:pPr>
            <a:r>
              <a:rPr lang="en-US" altLang="zh-CN" dirty="0"/>
              <a:t>BIM</a:t>
            </a:r>
            <a:r>
              <a:rPr lang="zh-CN" altLang="en-US" dirty="0"/>
              <a:t>模型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计算模型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绘图</a:t>
            </a:r>
            <a:r>
              <a:rPr lang="zh-CN" altLang="en-US" dirty="0"/>
              <a:t>模型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图纸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>
            <p:custDataLst>
              <p:tags r:id="rId5"/>
            </p:custDataLst>
          </p:nvPr>
        </p:nvCxnSpPr>
        <p:spPr>
          <a:xfrm>
            <a:off x="7938159" y="295744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cxnSp>
        <p:nvCxnSpPr>
          <p:cNvPr id="34" name="直接连接符 33"/>
          <p:cNvCxnSpPr/>
          <p:nvPr>
            <p:custDataLst>
              <p:tags r:id="rId6"/>
            </p:custDataLst>
          </p:nvPr>
        </p:nvCxnSpPr>
        <p:spPr>
          <a:xfrm>
            <a:off x="7938159" y="345077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35" name="矩形 34"/>
          <p:cNvSpPr/>
          <p:nvPr>
            <p:custDataLst>
              <p:tags r:id="rId7"/>
            </p:custDataLst>
          </p:nvPr>
        </p:nvSpPr>
        <p:spPr>
          <a:xfrm>
            <a:off x="7938159" y="2986734"/>
            <a:ext cx="2118814" cy="434748"/>
          </a:xfrm>
          <a:prstGeom prst="rect">
            <a:avLst/>
          </a:prstGeom>
        </p:spPr>
        <p:txBody>
          <a:bodyPr wrap="none" anchor="ctr" anchorCtr="0">
            <a:normAutofit/>
          </a:bodyPr>
          <a:p>
            <a:pPr algn="ctr"/>
            <a:r>
              <a:rPr lang="zh-CN" altLang="en-US" b="1" kern="0" smtClean="0">
                <a:solidFill>
                  <a:srgbClr val="EABC8E"/>
                </a:solidFill>
                <a:latin typeface="+mj-lt"/>
                <a:ea typeface="+mj-ea"/>
                <a:cs typeface="+mj-cs"/>
              </a:rPr>
              <a:t>轻量化</a:t>
            </a:r>
            <a:endParaRPr lang="zh-CN" altLang="en-US" b="1" kern="0" smtClean="0">
              <a:solidFill>
                <a:srgbClr val="EABC8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矩形 35"/>
          <p:cNvSpPr/>
          <p:nvPr>
            <p:custDataLst>
              <p:tags r:id="rId8"/>
            </p:custDataLst>
          </p:nvPr>
        </p:nvSpPr>
        <p:spPr>
          <a:xfrm>
            <a:off x="7938159" y="3482166"/>
            <a:ext cx="2118814" cy="2420396"/>
          </a:xfrm>
          <a:prstGeom prst="rect">
            <a:avLst/>
          </a:prstGeom>
        </p:spPr>
        <p:txBody>
          <a:bodyPr wrap="square">
            <a:normAutofit/>
          </a:bodyPr>
          <a:p>
            <a:pPr algn="just">
              <a:lnSpc>
                <a:spcPct val="120000"/>
              </a:lnSpc>
            </a:pPr>
            <a:r>
              <a:rPr lang="zh-CN" altLang="en-US" dirty="0"/>
              <a:t>浏览器</a:t>
            </a:r>
            <a:r>
              <a:rPr lang="zh-CN" altLang="en-US" dirty="0"/>
              <a:t>查看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手机端</a:t>
            </a:r>
            <a:r>
              <a:rPr lang="zh-CN" altLang="en-US" dirty="0"/>
              <a:t>查看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分享</a:t>
            </a:r>
            <a:r>
              <a:rPr lang="zh-CN" altLang="en-US" dirty="0"/>
              <a:t>链接</a:t>
            </a:r>
            <a:endParaRPr lang="zh-CN" altLang="en-US" dirty="0"/>
          </a:p>
        </p:txBody>
      </p:sp>
      <p:sp>
        <p:nvSpPr>
          <p:cNvPr id="48" name="KSO_Shape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8586459" y="1836237"/>
            <a:ext cx="822217" cy="822217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rgbClr val="EABC8E">
              <a:lumMod val="40000"/>
              <a:lumOff val="60000"/>
            </a:srgbClr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7" name="直接连接符 26"/>
          <p:cNvCxnSpPr/>
          <p:nvPr>
            <p:custDataLst>
              <p:tags r:id="rId10"/>
            </p:custDataLst>
          </p:nvPr>
        </p:nvCxnSpPr>
        <p:spPr>
          <a:xfrm>
            <a:off x="4997858" y="295744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>
            <a:off x="4997858" y="3450773"/>
            <a:ext cx="2118814" cy="0"/>
          </a:xfrm>
          <a:prstGeom prst="line">
            <a:avLst/>
          </a:prstGeom>
          <a:ln w="19050">
            <a:solidFill>
              <a:srgbClr val="FFFFFF">
                <a:lumMod val="85000"/>
              </a:srgbClr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4997858" y="2986734"/>
            <a:ext cx="2118814" cy="434748"/>
          </a:xfrm>
          <a:prstGeom prst="rect">
            <a:avLst/>
          </a:prstGeom>
        </p:spPr>
        <p:txBody>
          <a:bodyPr wrap="none" anchor="ctr" anchorCtr="0">
            <a:normAutofit/>
          </a:bodyPr>
          <a:p>
            <a:pPr algn="ctr"/>
            <a:r>
              <a:rPr lang="zh-CN" altLang="en-US" b="1" kern="0" smtClean="0">
                <a:solidFill>
                  <a:srgbClr val="879AED"/>
                </a:solidFill>
                <a:latin typeface="+mj-lt"/>
                <a:ea typeface="+mj-ea"/>
                <a:cs typeface="+mj-cs"/>
              </a:rPr>
              <a:t>可视化</a:t>
            </a:r>
            <a:endParaRPr lang="zh-CN" altLang="en-US" b="1" kern="0" smtClean="0">
              <a:solidFill>
                <a:srgbClr val="879AE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矩形 29"/>
          <p:cNvSpPr/>
          <p:nvPr>
            <p:custDataLst>
              <p:tags r:id="rId13"/>
            </p:custDataLst>
          </p:nvPr>
        </p:nvSpPr>
        <p:spPr>
          <a:xfrm>
            <a:off x="4997858" y="3482166"/>
            <a:ext cx="2118814" cy="2420396"/>
          </a:xfrm>
          <a:prstGeom prst="rect">
            <a:avLst/>
          </a:prstGeom>
        </p:spPr>
        <p:txBody>
          <a:bodyPr wrap="square">
            <a:normAutofit/>
          </a:bodyPr>
          <a:p>
            <a:pPr algn="just">
              <a:lnSpc>
                <a:spcPct val="120000"/>
              </a:lnSpc>
            </a:pPr>
            <a:r>
              <a:rPr lang="zh-CN" altLang="en-US" dirty="0"/>
              <a:t>图纸</a:t>
            </a:r>
            <a:r>
              <a:rPr lang="zh-CN" altLang="en-US" dirty="0"/>
              <a:t>预览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en-US" altLang="zh-CN" dirty="0"/>
              <a:t>BIM</a:t>
            </a:r>
            <a:r>
              <a:rPr lang="zh-CN" altLang="en-US" dirty="0"/>
              <a:t>模型</a:t>
            </a:r>
            <a:r>
              <a:rPr lang="zh-CN" altLang="en-US" dirty="0"/>
              <a:t>预览</a:t>
            </a:r>
            <a:endParaRPr lang="zh-CN" altLang="en-US" dirty="0"/>
          </a:p>
        </p:txBody>
      </p:sp>
      <p:sp>
        <p:nvSpPr>
          <p:cNvPr id="49" name="KSO_Shape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2626096" y="1954666"/>
            <a:ext cx="822217" cy="796181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rgbClr val="879AED">
              <a:lumMod val="40000"/>
              <a:lumOff val="60000"/>
            </a:srgbClr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 descr="分析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9425" y="1991360"/>
            <a:ext cx="995680" cy="995680"/>
          </a:xfrm>
          <a:prstGeom prst="rect">
            <a:avLst/>
          </a:prstGeom>
        </p:spPr>
      </p:pic>
      <p:sp>
        <p:nvSpPr>
          <p:cNvPr id="6152" name="矩形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51455" y="5621655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增值服务！</a:t>
            </a:r>
            <a:endParaRPr lang="zh-CN" altLang="en-US" sz="1865" dirty="0">
              <a:solidFill>
                <a:srgbClr val="2EB4FF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2047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23952" y="2560935"/>
            <a:ext cx="667107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用心为客户创造价值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盈建科LOGO单色-01"/>
          <p:cNvPicPr>
            <a:picLocks noChangeAspect="1"/>
          </p:cNvPicPr>
          <p:nvPr/>
        </p:nvPicPr>
        <p:blipFill>
          <a:blip r:embed="rId2"/>
          <a:srcRect l="39026" t="33464" b="30258"/>
          <a:stretch>
            <a:fillRect/>
          </a:stretch>
        </p:blipFill>
        <p:spPr>
          <a:xfrm>
            <a:off x="9958882" y="50588"/>
            <a:ext cx="2246207" cy="49699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93415" y="3504565"/>
            <a:ext cx="1402080" cy="82994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专业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952365" y="3651250"/>
            <a:ext cx="5715" cy="55054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358130" y="3504565"/>
            <a:ext cx="1402080" cy="82994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务实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7180580" y="3651250"/>
            <a:ext cx="12700" cy="571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522845" y="3504565"/>
            <a:ext cx="1402080" cy="82994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高效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sp>
        <p:nvSpPr>
          <p:cNvPr id="21" name="标题 1"/>
          <p:cNvSpPr txBox="1"/>
          <p:nvPr>
            <p:custDataLst>
              <p:tags r:id="rId2"/>
            </p:custDataLst>
          </p:nvPr>
        </p:nvSpPr>
        <p:spPr>
          <a:xfrm>
            <a:off x="4454400" y="2838077"/>
            <a:ext cx="4856150" cy="8360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YJK Bridge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功能概述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3488571" y="2892095"/>
            <a:ext cx="734014" cy="734014"/>
          </a:xfrm>
          <a:prstGeom prst="ellipse">
            <a:avLst/>
          </a:prstGeom>
          <a:noFill/>
          <a:ln w="28575">
            <a:solidFill>
              <a:srgbClr val="47B6E7"/>
            </a:solidFill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400" b="1" smtClean="0">
                <a:solidFill>
                  <a:srgbClr val="47B6E7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01</a:t>
            </a:r>
            <a:endParaRPr lang="en-US" altLang="zh-CN" sz="2400" b="1" smtClean="0">
              <a:solidFill>
                <a:srgbClr val="47B6E7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3437710" y="2841234"/>
            <a:ext cx="835736" cy="835736"/>
          </a:xfrm>
          <a:prstGeom prst="ellipse">
            <a:avLst/>
          </a:prstGeom>
          <a:noFill/>
          <a:ln w="12700">
            <a:solidFill>
              <a:srgbClr val="FFFFFF">
                <a:lumMod val="75000"/>
              </a:srgbClr>
            </a:solidFill>
            <a:prstDash val="dash"/>
          </a:ln>
        </p:spPr>
        <p:style>
          <a:lnRef idx="2">
            <a:srgbClr val="47B6E7">
              <a:shade val="50000"/>
            </a:srgbClr>
          </a:lnRef>
          <a:fillRef idx="1">
            <a:srgbClr val="47B6E7"/>
          </a:fillRef>
          <a:effectRef idx="0">
            <a:srgbClr val="47B6E7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支持桥型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1"/>
          <a:srcRect b="72057"/>
          <a:stretch>
            <a:fillRect/>
          </a:stretch>
        </p:blipFill>
        <p:spPr>
          <a:xfrm>
            <a:off x="55033" y="3233420"/>
            <a:ext cx="2345267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/>
          <p:nvPr/>
        </p:nvPicPr>
        <p:blipFill>
          <a:blip r:embed="rId2"/>
          <a:srcRect l="13514" t="18402" b="20568"/>
          <a:stretch>
            <a:fillRect/>
          </a:stretch>
        </p:blipFill>
        <p:spPr>
          <a:xfrm>
            <a:off x="2484120" y="3234267"/>
            <a:ext cx="2345267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/>
          <p:nvPr/>
        </p:nvPicPr>
        <p:blipFill>
          <a:blip r:embed="rId3"/>
          <a:srcRect t="28642" b="9216"/>
          <a:stretch>
            <a:fillRect/>
          </a:stretch>
        </p:blipFill>
        <p:spPr>
          <a:xfrm>
            <a:off x="9772227" y="3235960"/>
            <a:ext cx="2345267" cy="13199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10801" t="48007" r="2921" b="2234"/>
          <a:stretch>
            <a:fillRect/>
          </a:stretch>
        </p:blipFill>
        <p:spPr>
          <a:xfrm>
            <a:off x="4913207" y="3235960"/>
            <a:ext cx="2346113" cy="1319107"/>
          </a:xfrm>
          <a:prstGeom prst="rect">
            <a:avLst/>
          </a:prstGeom>
        </p:spPr>
      </p:pic>
      <p:graphicFrame>
        <p:nvGraphicFramePr>
          <p:cNvPr id="18" name="对象 17"/>
          <p:cNvGraphicFramePr/>
          <p:nvPr/>
        </p:nvGraphicFramePr>
        <p:xfrm>
          <a:off x="7343140" y="3235960"/>
          <a:ext cx="2345267" cy="13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6010275" imgH="2943225" progId="Paint.Picture">
                  <p:embed/>
                </p:oleObj>
              </mc:Choice>
              <mc:Fallback>
                <p:oleObj name="" r:id="rId5" imgW="6010275" imgH="29432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3140" y="3235960"/>
                        <a:ext cx="2345267" cy="131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5033" y="2873587"/>
            <a:ext cx="2348653" cy="36745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9" tIns="45732" rIns="36009" bIns="45732" rtlCol="0" anchor="ctr"/>
          <a:lstStyle/>
          <a:p>
            <a:pPr algn="ctr"/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预制梁桥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84120" y="2873587"/>
            <a:ext cx="2345267" cy="36745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9" tIns="45732" rIns="36009" bIns="45732" rtlCol="0" anchor="ctr"/>
          <a:lstStyle/>
          <a:p>
            <a:pPr algn="ctr"/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现浇梁桥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19980" y="2873587"/>
            <a:ext cx="2344420" cy="36745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9" tIns="45732" rIns="36009" bIns="45732" rtlCol="0" anchor="ctr"/>
          <a:lstStyle/>
          <a:p>
            <a:pPr algn="ctr"/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钢箱梁桥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43140" y="2873587"/>
            <a:ext cx="2335107" cy="36745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9" tIns="45732" rIns="36009" bIns="45732" rtlCol="0" anchor="ctr"/>
          <a:lstStyle/>
          <a:p>
            <a:pPr algn="ctr"/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栈桥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80693" y="2873587"/>
            <a:ext cx="2345267" cy="36745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9" tIns="45732" rIns="36009" bIns="45732" rtlCol="0" anchor="ctr"/>
          <a:lstStyle/>
          <a:p>
            <a:pPr algn="ctr"/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组合梁桥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80727" y="5179060"/>
            <a:ext cx="9382760" cy="4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65" b="0" kern="0" dirty="0" smtClean="0">
                <a:ln w="31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sz="1865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YJK Bridge</a:t>
            </a:r>
            <a:r>
              <a:rPr lang="zh-CN" sz="1865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功能上可完全替代</a:t>
            </a:r>
            <a:r>
              <a:rPr lang="en-US" altLang="zh-CN" sz="1865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MIDAS </a:t>
            </a:r>
            <a:r>
              <a:rPr lang="en-US" sz="1865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Civil</a:t>
            </a:r>
            <a:r>
              <a:rPr lang="zh-CN" altLang="en-US" sz="1865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及桥博（除斜拉桥、悬索桥、拱桥外）。</a:t>
            </a:r>
            <a:endParaRPr lang="zh-CN" altLang="en-US" sz="1865" b="0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375" y="1485900"/>
            <a:ext cx="2070100" cy="12446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325"/>
          <a:stretch>
            <a:fillRect/>
          </a:stretch>
        </p:blipFill>
        <p:spPr>
          <a:xfrm>
            <a:off x="2484120" y="1483360"/>
            <a:ext cx="2128520" cy="127317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426960" y="1483360"/>
            <a:ext cx="1840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/>
              <a:t>公路桥梁规范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/>
              <a:t>城市桥梁规范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767570" y="4556125"/>
            <a:ext cx="23501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*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网格、规范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2022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月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优势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6" name="矩形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22921" y="1865951"/>
            <a:ext cx="1366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sym typeface="Arial" panose="020B0604020202020204" pitchFamily="34" charset="0"/>
              </a:rPr>
              <a:t>智能化</a:t>
            </a:r>
            <a:endParaRPr lang="zh-CN" altLang="en-US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6147" name="矩形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7647305" y="1865951"/>
            <a:ext cx="13668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sym typeface="Arial" panose="020B0604020202020204" pitchFamily="34" charset="0"/>
              </a:rPr>
              <a:t>一体化</a:t>
            </a:r>
            <a:endParaRPr lang="zh-CN" altLang="en-US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6148" name="任意多边形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94480" y="3080385"/>
            <a:ext cx="3848100" cy="1416050"/>
          </a:xfrm>
          <a:custGeom>
            <a:avLst/>
            <a:gdLst>
              <a:gd name="T0" fmla="*/ 0 w 3848947"/>
              <a:gd name="T1" fmla="*/ 1416050 h 1415848"/>
              <a:gd name="T2" fmla="*/ 1924050 w 3848947"/>
              <a:gd name="T3" fmla="*/ 0 h 1415848"/>
              <a:gd name="T4" fmla="*/ 3848100 w 3848947"/>
              <a:gd name="T5" fmla="*/ 1416050 h 1415848"/>
              <a:gd name="T6" fmla="*/ 0 60000 65536"/>
              <a:gd name="T7" fmla="*/ 0 60000 65536"/>
              <a:gd name="T8" fmla="*/ 0 60000 65536"/>
              <a:gd name="T9" fmla="*/ 0 w 3848947"/>
              <a:gd name="T10" fmla="*/ 0 h 1415848"/>
              <a:gd name="T11" fmla="*/ 3848947 w 3848947"/>
              <a:gd name="T12" fmla="*/ 1415848 h 14158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8947" h="1415848">
                <a:moveTo>
                  <a:pt x="0" y="1415848"/>
                </a:moveTo>
                <a:cubicBezTo>
                  <a:pt x="255130" y="595577"/>
                  <a:pt x="1020249" y="0"/>
                  <a:pt x="1924473" y="0"/>
                </a:cubicBezTo>
                <a:cubicBezTo>
                  <a:pt x="2828697" y="0"/>
                  <a:pt x="3593816" y="595577"/>
                  <a:pt x="3848947" y="1415848"/>
                </a:cubicBezTo>
              </a:path>
            </a:pathLst>
          </a:custGeom>
          <a:noFill/>
          <a:ln w="38100" cap="flat" cmpd="sng">
            <a:solidFill>
              <a:srgbClr val="BFBFB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6149" name="椭圆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4407221" y="3620135"/>
            <a:ext cx="236537" cy="23653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32500" lnSpcReduction="20000"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150" name="椭圆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7391721" y="3620135"/>
            <a:ext cx="236537" cy="23653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32500" lnSpcReduction="20000"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175" name="任意多边形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0583" y="3483613"/>
            <a:ext cx="2754313" cy="1012825"/>
          </a:xfrm>
          <a:custGeom>
            <a:avLst/>
            <a:gdLst>
              <a:gd name="T0" fmla="*/ 0 w 3848947"/>
              <a:gd name="T1" fmla="*/ 1415848 h 1415848"/>
              <a:gd name="T2" fmla="*/ 1924473 w 3848947"/>
              <a:gd name="T3" fmla="*/ 0 h 1415848"/>
              <a:gd name="T4" fmla="*/ 3848947 w 3848947"/>
              <a:gd name="T5" fmla="*/ 1415848 h 1415848"/>
              <a:gd name="T6" fmla="*/ 0 60000 65536"/>
              <a:gd name="T7" fmla="*/ 0 60000 65536"/>
              <a:gd name="T8" fmla="*/ 0 60000 65536"/>
              <a:gd name="T9" fmla="*/ 0 w 3848947"/>
              <a:gd name="T10" fmla="*/ 0 h 1415848"/>
              <a:gd name="T11" fmla="*/ 3848947 w 3848947"/>
              <a:gd name="T12" fmla="*/ 1415848 h 14158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8947" h="1415848">
                <a:moveTo>
                  <a:pt x="0" y="1415848"/>
                </a:moveTo>
                <a:cubicBezTo>
                  <a:pt x="255130" y="595577"/>
                  <a:pt x="1020249" y="0"/>
                  <a:pt x="1924473" y="0"/>
                </a:cubicBezTo>
                <a:cubicBezTo>
                  <a:pt x="2828697" y="0"/>
                  <a:pt x="3593816" y="595577"/>
                  <a:pt x="3848947" y="1415848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B6745A"/>
                </a:solidFill>
                <a:bevel/>
              </a14:hiddenLine>
            </a:ext>
          </a:extLst>
        </p:spPr>
        <p:txBody>
          <a:bodyPr lIns="144000" tIns="216000" rIns="144000" anchor="ctr"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latin typeface="+mn-lt"/>
                <a:ea typeface="+mn-ea"/>
              </a:rPr>
              <a:t>YJK Bridge</a:t>
            </a:r>
            <a:endParaRPr lang="en-US" altLang="zh-CN" sz="2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152" name="矩形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8505" y="4875530"/>
            <a:ext cx="802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F414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65" dirty="0">
                <a:solidFill>
                  <a:srgbClr val="2EB4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更智能的桥梁计算软件</a:t>
            </a:r>
            <a:endParaRPr lang="zh-CN" altLang="en-US" sz="1865" dirty="0">
              <a:solidFill>
                <a:srgbClr val="2EB4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智能化优势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5219023" y="3567761"/>
            <a:ext cx="1715236" cy="1715236"/>
          </a:xfrm>
          <a:prstGeom prst="ellipse">
            <a:avLst/>
          </a:prstGeom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智能化</a:t>
            </a:r>
            <a:endParaRPr lang="zh-CN" altLang="en-US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4746682" y="4521729"/>
            <a:ext cx="813669" cy="813669"/>
          </a:xfrm>
          <a:prstGeom prst="ellipse">
            <a:avLst/>
          </a:prstGeom>
          <a:solidFill>
            <a:srgbClr val="8590CA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rgbClr val="8590C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669807" y="2982867"/>
            <a:ext cx="813669" cy="813669"/>
          </a:xfrm>
          <a:prstGeom prst="ellipse">
            <a:avLst/>
          </a:prstGeom>
          <a:solidFill>
            <a:srgbClr val="8EAADC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8590C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6584669" y="4521729"/>
            <a:ext cx="813669" cy="813669"/>
          </a:xfrm>
          <a:prstGeom prst="ellipse">
            <a:avLst/>
          </a:prstGeom>
          <a:solidFill>
            <a:srgbClr val="79B6D3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8590C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7485380" y="4616450"/>
            <a:ext cx="1431925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智能识图</a:t>
            </a:r>
            <a:endParaRPr lang="zh-CN" altLang="en-US" sz="160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2602230" y="4616450"/>
            <a:ext cx="2065020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智能化行业解决方案</a:t>
            </a:r>
            <a:endParaRPr lang="zh-CN" altLang="en-US" sz="160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4416468" y="2394640"/>
            <a:ext cx="3320347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智能化有限元</a:t>
            </a:r>
            <a:endParaRPr lang="zh-CN" altLang="en-US" sz="160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>
            <p:custDataLst>
              <p:tags r:id="rId8"/>
            </p:custDataLst>
          </p:nvPr>
        </p:nvSpPr>
        <p:spPr>
          <a:xfrm rot="5400000">
            <a:off x="6919165" y="4834217"/>
            <a:ext cx="218884" cy="188692"/>
          </a:xfrm>
          <a:prstGeom prst="triangle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>
            <p:custDataLst>
              <p:tags r:id="rId9"/>
            </p:custDataLst>
          </p:nvPr>
        </p:nvSpPr>
        <p:spPr>
          <a:xfrm rot="16200000">
            <a:off x="5026681" y="4834218"/>
            <a:ext cx="218884" cy="188692"/>
          </a:xfrm>
          <a:prstGeom prst="triangle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>
            <p:custDataLst>
              <p:tags r:id="rId10"/>
            </p:custDataLst>
          </p:nvPr>
        </p:nvSpPr>
        <p:spPr>
          <a:xfrm>
            <a:off x="5967198" y="3295355"/>
            <a:ext cx="218884" cy="188692"/>
          </a:xfrm>
          <a:prstGeom prst="triangle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560" y="3064510"/>
            <a:ext cx="1476375" cy="1457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7605" y="3064510"/>
            <a:ext cx="2239645" cy="1414780"/>
          </a:xfrm>
          <a:prstGeom prst="rect">
            <a:avLst/>
          </a:prstGeom>
        </p:spPr>
      </p:pic>
      <p:pic>
        <p:nvPicPr>
          <p:cNvPr id="75" name="图片 9" descr="C:\Users\10326\Documents\Sys\405\157c7b9f-21b4-11ec-88ab-00d8610d711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3"/>
          <a:stretch>
            <a:fillRect/>
          </a:stretch>
        </p:blipFill>
        <p:spPr>
          <a:xfrm>
            <a:off x="8826500" y="3484245"/>
            <a:ext cx="2738755" cy="1370965"/>
          </a:xfrm>
          <a:prstGeom prst="rect">
            <a:avLst/>
          </a:prstGeom>
          <a:noFill/>
          <a:ln>
            <a:solidFill>
              <a:srgbClr val="86A4B7"/>
            </a:solidFill>
          </a:ln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6500" y="4933315"/>
            <a:ext cx="2738755" cy="1515110"/>
          </a:xfrm>
          <a:prstGeom prst="rect">
            <a:avLst/>
          </a:prstGeom>
          <a:ln>
            <a:solidFill>
              <a:srgbClr val="2E93D0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>
            <a:clrChange>
              <a:clrFrom>
                <a:srgbClr val="212830">
                  <a:alpha val="100000"/>
                </a:srgbClr>
              </a:clrFrom>
              <a:clrTo>
                <a:srgbClr val="21283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1420" y="367030"/>
            <a:ext cx="2169160" cy="8394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>
            <a:clrChange>
              <a:clrFrom>
                <a:srgbClr val="212830">
                  <a:alpha val="100000"/>
                </a:srgbClr>
              </a:clrFrom>
              <a:clrTo>
                <a:srgbClr val="21283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485" y="1410335"/>
            <a:ext cx="2156460" cy="8293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0285" y="370205"/>
            <a:ext cx="1466215" cy="202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智能化建模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clrChange>
              <a:clrFrom>
                <a:srgbClr val="212830">
                  <a:alpha val="100000"/>
                </a:srgbClr>
              </a:clrFrom>
              <a:clrTo>
                <a:srgbClr val="21283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4767" y="1930400"/>
            <a:ext cx="5489787" cy="33578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38724" y="1697820"/>
            <a:ext cx="2639940" cy="1611165"/>
            <a:chOff x="911702" y="2072322"/>
            <a:chExt cx="2639138" cy="1610668"/>
          </a:xfrm>
        </p:grpSpPr>
        <p:cxnSp>
          <p:nvCxnSpPr>
            <p:cNvPr id="8" name="Straight Connector 47"/>
            <p:cNvCxnSpPr/>
            <p:nvPr/>
          </p:nvCxnSpPr>
          <p:spPr>
            <a:xfrm>
              <a:off x="3234978" y="2762101"/>
              <a:ext cx="7618" cy="9208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68"/>
            <p:cNvSpPr>
              <a:spLocks noChangeArrowheads="1"/>
            </p:cNvSpPr>
            <p:nvPr/>
          </p:nvSpPr>
          <p:spPr bwMode="auto">
            <a:xfrm flipH="1">
              <a:off x="2798832" y="2295586"/>
              <a:ext cx="752008" cy="75037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3600000" scaled="0"/>
            </a:gradFill>
            <a:ln w="57150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06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1702" y="2072322"/>
              <a:ext cx="1964401" cy="684306"/>
              <a:chOff x="696550" y="2072322"/>
              <a:chExt cx="1964401" cy="684306"/>
            </a:xfrm>
          </p:grpSpPr>
          <p:sp>
            <p:nvSpPr>
              <p:cNvPr id="13" name="TextBox 9"/>
              <p:cNvSpPr txBox="1"/>
              <p:nvPr/>
            </p:nvSpPr>
            <p:spPr>
              <a:xfrm>
                <a:off x="696550" y="2072322"/>
                <a:ext cx="1665404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YJK </a:t>
                </a:r>
                <a:r>
                  <a:rPr lang="zh-CN" altLang="en-US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箱梁截面</a:t>
                </a:r>
                <a:endPara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Rectangle 99"/>
              <p:cNvSpPr/>
              <p:nvPr/>
            </p:nvSpPr>
            <p:spPr>
              <a:xfrm>
                <a:off x="696550" y="2481123"/>
                <a:ext cx="1964401" cy="2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工程参数式截面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236615" y="921699"/>
            <a:ext cx="3034314" cy="2030628"/>
            <a:chOff x="6951543" y="1356745"/>
            <a:chExt cx="3033392" cy="2030002"/>
          </a:xfrm>
        </p:grpSpPr>
        <p:cxnSp>
          <p:nvCxnSpPr>
            <p:cNvPr id="26" name="Straight Connector 24"/>
            <p:cNvCxnSpPr/>
            <p:nvPr/>
          </p:nvCxnSpPr>
          <p:spPr>
            <a:xfrm flipV="1">
              <a:off x="7145389" y="2074818"/>
              <a:ext cx="10157" cy="13119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68"/>
            <p:cNvSpPr>
              <a:spLocks noChangeArrowheads="1"/>
            </p:cNvSpPr>
            <p:nvPr/>
          </p:nvSpPr>
          <p:spPr bwMode="auto">
            <a:xfrm flipH="1">
              <a:off x="6951543" y="1464885"/>
              <a:ext cx="752008" cy="75037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3600000" scaled="0"/>
            </a:gradFill>
            <a:ln w="57150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06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770728" y="1356745"/>
              <a:ext cx="2214207" cy="696468"/>
              <a:chOff x="-866768" y="1341503"/>
              <a:chExt cx="2214207" cy="696468"/>
            </a:xfrm>
          </p:grpSpPr>
          <p:sp>
            <p:nvSpPr>
              <p:cNvPr id="29" name="TextBox 20"/>
              <p:cNvSpPr txBox="1"/>
              <p:nvPr/>
            </p:nvSpPr>
            <p:spPr>
              <a:xfrm>
                <a:off x="-866768" y="1341503"/>
                <a:ext cx="2214207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关键位置截面建模</a:t>
                </a:r>
                <a:endPara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Rectangle 99"/>
              <p:cNvSpPr/>
              <p:nvPr/>
            </p:nvSpPr>
            <p:spPr>
              <a:xfrm>
                <a:off x="-866768" y="1762466"/>
                <a:ext cx="1964401" cy="2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自定义变化曲线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74737" y="5221589"/>
            <a:ext cx="2942562" cy="810106"/>
            <a:chOff x="577853" y="3836384"/>
            <a:chExt cx="2941669" cy="809856"/>
          </a:xfrm>
        </p:grpSpPr>
        <p:grpSp>
          <p:nvGrpSpPr>
            <p:cNvPr id="33" name="Group 87"/>
            <p:cNvGrpSpPr/>
            <p:nvPr/>
          </p:nvGrpSpPr>
          <p:grpSpPr>
            <a:xfrm flipH="1">
              <a:off x="2767514" y="3895862"/>
              <a:ext cx="752008" cy="750378"/>
              <a:chOff x="8963079" y="3100785"/>
              <a:chExt cx="823913" cy="823913"/>
            </a:xfrm>
          </p:grpSpPr>
          <p:sp>
            <p:nvSpPr>
              <p:cNvPr id="34" name="Oval 68"/>
              <p:cNvSpPr>
                <a:spLocks noChangeArrowheads="1"/>
              </p:cNvSpPr>
              <p:nvPr/>
            </p:nvSpPr>
            <p:spPr bwMode="auto">
              <a:xfrm>
                <a:off x="8963079" y="3100785"/>
                <a:ext cx="823913" cy="82391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3600000" scaled="0"/>
              </a:gradFill>
              <a:ln w="57150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06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5" name="Group 89"/>
              <p:cNvGrpSpPr/>
              <p:nvPr/>
            </p:nvGrpSpPr>
            <p:grpSpPr>
              <a:xfrm>
                <a:off x="9215683" y="3334473"/>
                <a:ext cx="356535" cy="356535"/>
                <a:chOff x="5284944" y="4097872"/>
                <a:chExt cx="356535" cy="356535"/>
              </a:xfrm>
              <a:solidFill>
                <a:schemeClr val="bg1"/>
              </a:solidFill>
            </p:grpSpPr>
            <p:sp>
              <p:nvSpPr>
                <p:cNvPr id="37" name="Freeform 90"/>
                <p:cNvSpPr>
                  <a:spLocks noEditPoints="1"/>
                </p:cNvSpPr>
                <p:nvPr/>
              </p:nvSpPr>
              <p:spPr bwMode="auto">
                <a:xfrm>
                  <a:off x="5284944" y="4097872"/>
                  <a:ext cx="356535" cy="356535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1065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Freeform 91"/>
                <p:cNvSpPr>
                  <a:spLocks noEditPoints="1"/>
                </p:cNvSpPr>
                <p:nvPr/>
              </p:nvSpPr>
              <p:spPr bwMode="auto">
                <a:xfrm>
                  <a:off x="5318110" y="4386693"/>
                  <a:ext cx="33166" cy="34548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1065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577853" y="3836384"/>
              <a:ext cx="2088824" cy="735949"/>
              <a:chOff x="331324" y="2648565"/>
              <a:chExt cx="2088824" cy="735949"/>
            </a:xfrm>
          </p:grpSpPr>
          <p:sp>
            <p:nvSpPr>
              <p:cNvPr id="5" name="TextBox 31"/>
              <p:cNvSpPr txBox="1"/>
              <p:nvPr/>
            </p:nvSpPr>
            <p:spPr>
              <a:xfrm>
                <a:off x="331324" y="2648565"/>
                <a:ext cx="1768171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有限元自动划分</a:t>
                </a:r>
                <a:endPara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Rectangle 99"/>
              <p:cNvSpPr/>
              <p:nvPr/>
            </p:nvSpPr>
            <p:spPr>
              <a:xfrm>
                <a:off x="455747" y="3109009"/>
                <a:ext cx="1964401" cy="2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自动划分有限元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898553" y="2081383"/>
            <a:ext cx="3971500" cy="1258838"/>
            <a:chOff x="7328213" y="3887810"/>
            <a:chExt cx="3970294" cy="1258450"/>
          </a:xfrm>
        </p:grpSpPr>
        <p:cxnSp>
          <p:nvCxnSpPr>
            <p:cNvPr id="44" name="Straight Connector 26"/>
            <p:cNvCxnSpPr/>
            <p:nvPr/>
          </p:nvCxnSpPr>
          <p:spPr>
            <a:xfrm>
              <a:off x="7328213" y="4288730"/>
              <a:ext cx="1583632" cy="93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66"/>
            <p:cNvGrpSpPr/>
            <p:nvPr/>
          </p:nvGrpSpPr>
          <p:grpSpPr>
            <a:xfrm flipH="1">
              <a:off x="8483544" y="3964830"/>
              <a:ext cx="752008" cy="750378"/>
              <a:chOff x="8963079" y="3100785"/>
              <a:chExt cx="823913" cy="823913"/>
            </a:xfrm>
          </p:grpSpPr>
          <p:sp>
            <p:nvSpPr>
              <p:cNvPr id="48" name="Oval 68"/>
              <p:cNvSpPr>
                <a:spLocks noChangeArrowheads="1"/>
              </p:cNvSpPr>
              <p:nvPr/>
            </p:nvSpPr>
            <p:spPr bwMode="auto">
              <a:xfrm>
                <a:off x="8963079" y="3100785"/>
                <a:ext cx="823913" cy="82391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3600000" scaled="0"/>
              </a:gradFill>
              <a:ln w="57150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06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70"/>
              <p:cNvSpPr>
                <a:spLocks noEditPoints="1"/>
              </p:cNvSpPr>
              <p:nvPr/>
            </p:nvSpPr>
            <p:spPr bwMode="auto">
              <a:xfrm>
                <a:off x="9248849" y="3623294"/>
                <a:ext cx="33166" cy="3454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06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9334106" y="3887810"/>
              <a:ext cx="1964401" cy="1258450"/>
              <a:chOff x="665233" y="2684749"/>
              <a:chExt cx="1964401" cy="1258450"/>
            </a:xfrm>
          </p:grpSpPr>
          <p:sp>
            <p:nvSpPr>
              <p:cNvPr id="54" name="TextBox 41"/>
              <p:cNvSpPr txBox="1"/>
              <p:nvPr/>
            </p:nvSpPr>
            <p:spPr>
              <a:xfrm>
                <a:off x="665233" y="2684749"/>
                <a:ext cx="1452439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智能化钢束</a:t>
                </a:r>
                <a:endPara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Rectangle 99"/>
              <p:cNvSpPr/>
              <p:nvPr/>
            </p:nvSpPr>
            <p:spPr>
              <a:xfrm>
                <a:off x="665233" y="3067804"/>
                <a:ext cx="1964401" cy="87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顶底板配束、单元无关、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斜腹板智能处理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经验配束、调束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234767" y="3735345"/>
            <a:ext cx="4611640" cy="787917"/>
            <a:chOff x="6719645" y="4900818"/>
            <a:chExt cx="4610239" cy="787674"/>
          </a:xfrm>
        </p:grpSpPr>
        <p:cxnSp>
          <p:nvCxnSpPr>
            <p:cNvPr id="62" name="Straight Connector 27"/>
            <p:cNvCxnSpPr/>
            <p:nvPr/>
          </p:nvCxnSpPr>
          <p:spPr>
            <a:xfrm>
              <a:off x="6719645" y="5264920"/>
              <a:ext cx="2247217" cy="143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68"/>
            <p:cNvSpPr>
              <a:spLocks noChangeArrowheads="1"/>
            </p:cNvSpPr>
            <p:nvPr/>
          </p:nvSpPr>
          <p:spPr bwMode="auto">
            <a:xfrm flipH="1">
              <a:off x="8485237" y="4938114"/>
              <a:ext cx="752008" cy="75037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3600000" scaled="0"/>
            </a:gradFill>
            <a:ln w="57150">
              <a:noFill/>
              <a:round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06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365483" y="4900818"/>
              <a:ext cx="1964401" cy="634522"/>
              <a:chOff x="665233" y="2684749"/>
              <a:chExt cx="1964401" cy="63452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65233" y="2684749"/>
                <a:ext cx="1452439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id-ID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构件式建模</a:t>
                </a:r>
                <a:endParaRPr lang="zh-CN" altLang="id-ID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Rectangle 99"/>
              <p:cNvSpPr/>
              <p:nvPr/>
            </p:nvSpPr>
            <p:spPr>
              <a:xfrm>
                <a:off x="665233" y="3043766"/>
                <a:ext cx="1964401" cy="2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盖梁、系梁、墩柱、桩基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75" name="Freeform 90"/>
          <p:cNvSpPr>
            <a:spLocks noEditPoints="1"/>
          </p:cNvSpPr>
          <p:nvPr/>
        </p:nvSpPr>
        <p:spPr bwMode="auto">
          <a:xfrm flipH="1">
            <a:off x="3630772" y="2091229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90"/>
          <p:cNvSpPr>
            <a:spLocks noEditPoints="1"/>
          </p:cNvSpPr>
          <p:nvPr/>
        </p:nvSpPr>
        <p:spPr bwMode="auto">
          <a:xfrm>
            <a:off x="5430785" y="1242869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730808" y="5208545"/>
            <a:ext cx="3140268" cy="872224"/>
            <a:chOff x="8483544" y="4900818"/>
            <a:chExt cx="3139313" cy="871955"/>
          </a:xfrm>
        </p:grpSpPr>
        <p:sp>
          <p:nvSpPr>
            <p:cNvPr id="81" name="Oval 68"/>
            <p:cNvSpPr>
              <a:spLocks noChangeArrowheads="1"/>
            </p:cNvSpPr>
            <p:nvPr/>
          </p:nvSpPr>
          <p:spPr bwMode="auto">
            <a:xfrm flipH="1">
              <a:off x="8483544" y="4935575"/>
              <a:ext cx="752008" cy="75037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3600000" scaled="0"/>
            </a:gradFill>
            <a:ln w="57150">
              <a:noFill/>
              <a:round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06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9365483" y="4900818"/>
              <a:ext cx="2257374" cy="871955"/>
              <a:chOff x="665233" y="2684749"/>
              <a:chExt cx="2257374" cy="871955"/>
            </a:xfrm>
          </p:grpSpPr>
          <p:sp>
            <p:nvSpPr>
              <p:cNvPr id="88" name="TextBox 64"/>
              <p:cNvSpPr txBox="1"/>
              <p:nvPr/>
            </p:nvSpPr>
            <p:spPr>
              <a:xfrm>
                <a:off x="665233" y="2684749"/>
                <a:ext cx="1706361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id-ID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荷载自动生成</a:t>
                </a:r>
                <a:endParaRPr lang="zh-CN" altLang="id-ID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Rectangle 99"/>
              <p:cNvSpPr/>
              <p:nvPr/>
            </p:nvSpPr>
            <p:spPr>
              <a:xfrm>
                <a:off x="665233" y="3096471"/>
                <a:ext cx="2257374" cy="460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温度、二期、自重、移动荷载</a:t>
                </a:r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90" name="肘形连接符 89"/>
          <p:cNvCxnSpPr/>
          <p:nvPr/>
        </p:nvCxnSpPr>
        <p:spPr>
          <a:xfrm rot="16200000">
            <a:off x="3235113" y="3184313"/>
            <a:ext cx="2567940" cy="2384213"/>
          </a:xfrm>
          <a:prstGeom prst="bentConnector3">
            <a:avLst>
              <a:gd name="adj1" fmla="val 13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肘形连接符 90"/>
          <p:cNvCxnSpPr/>
          <p:nvPr/>
        </p:nvCxnSpPr>
        <p:spPr>
          <a:xfrm>
            <a:off x="6246707" y="3076787"/>
            <a:ext cx="2625513" cy="2540000"/>
          </a:xfrm>
          <a:prstGeom prst="bentConnector3">
            <a:avLst>
              <a:gd name="adj1" fmla="val 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90"/>
          <p:cNvSpPr>
            <a:spLocks noEditPoints="1"/>
          </p:cNvSpPr>
          <p:nvPr/>
        </p:nvSpPr>
        <p:spPr bwMode="auto">
          <a:xfrm>
            <a:off x="9235705" y="4020783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Freeform 90"/>
          <p:cNvSpPr>
            <a:spLocks noEditPoints="1"/>
          </p:cNvSpPr>
          <p:nvPr/>
        </p:nvSpPr>
        <p:spPr bwMode="auto">
          <a:xfrm>
            <a:off x="9001179" y="5457576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90"/>
          <p:cNvSpPr>
            <a:spLocks noEditPoints="1"/>
          </p:cNvSpPr>
          <p:nvPr/>
        </p:nvSpPr>
        <p:spPr bwMode="auto">
          <a:xfrm>
            <a:off x="9288199" y="2333376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肘形连接符 95"/>
          <p:cNvCxnSpPr/>
          <p:nvPr/>
        </p:nvCxnSpPr>
        <p:spPr>
          <a:xfrm rot="5400000" flipV="1">
            <a:off x="3866727" y="4230793"/>
            <a:ext cx="3128433" cy="388620"/>
          </a:xfrm>
          <a:prstGeom prst="bentConnector3">
            <a:avLst>
              <a:gd name="adj1" fmla="val 1027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连接符 71"/>
          <p:cNvCxnSpPr/>
          <p:nvPr/>
        </p:nvCxnSpPr>
        <p:spPr>
          <a:xfrm>
            <a:off x="6286500" y="2661920"/>
            <a:ext cx="2628053" cy="2123440"/>
          </a:xfrm>
          <a:prstGeom prst="bentConnector3">
            <a:avLst>
              <a:gd name="adj1" fmla="val 4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68"/>
          <p:cNvSpPr>
            <a:spLocks noChangeArrowheads="1"/>
          </p:cNvSpPr>
          <p:nvPr/>
        </p:nvSpPr>
        <p:spPr bwMode="auto">
          <a:xfrm flipH="1">
            <a:off x="8749224" y="4376482"/>
            <a:ext cx="752236" cy="750609"/>
          </a:xfrm>
          <a:prstGeom prst="ellipse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3600000" scaled="0"/>
          </a:gradFill>
          <a:ln w="57150">
            <a:noFill/>
            <a:round/>
          </a:ln>
        </p:spPr>
        <p:txBody>
          <a:bodyPr vert="horz" wrap="square" lIns="121920" tIns="60960" rIns="121920" bIns="60960" numCol="1" anchor="t" anchorCtr="0" compatLnSpc="1"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智能化行业解决方案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80000"/>
          </a:blip>
          <a:stretch>
            <a:fillRect/>
          </a:stretch>
        </p:blipFill>
        <p:spPr>
          <a:xfrm>
            <a:off x="553720" y="4239260"/>
            <a:ext cx="1416473" cy="1854200"/>
          </a:xfrm>
          <a:prstGeom prst="rect">
            <a:avLst/>
          </a:prstGeom>
        </p:spPr>
      </p:pic>
      <p:pic>
        <p:nvPicPr>
          <p:cNvPr id="14" name="ECB019B1-382A-4266-B25C-5B523AA43C14-1" descr="C:/Users/10486/AppData/Local/Temp/wpp.vBGUdX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93" y="4057227"/>
            <a:ext cx="2043853" cy="2547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212830">
                  <a:alpha val="100000"/>
                </a:srgbClr>
              </a:clrFrom>
              <a:clrTo>
                <a:srgbClr val="21283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9213" y="1606127"/>
            <a:ext cx="6615853" cy="37947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40845" y="3393636"/>
            <a:ext cx="3264507" cy="845666"/>
            <a:chOff x="256006" y="3800835"/>
            <a:chExt cx="3263516" cy="845405"/>
          </a:xfrm>
        </p:grpSpPr>
        <p:grpSp>
          <p:nvGrpSpPr>
            <p:cNvPr id="32" name="Group 87"/>
            <p:cNvGrpSpPr/>
            <p:nvPr/>
          </p:nvGrpSpPr>
          <p:grpSpPr>
            <a:xfrm flipH="1">
              <a:off x="2767514" y="3895862"/>
              <a:ext cx="752008" cy="750378"/>
              <a:chOff x="8963079" y="3100785"/>
              <a:chExt cx="823913" cy="823913"/>
            </a:xfrm>
          </p:grpSpPr>
          <p:sp>
            <p:nvSpPr>
              <p:cNvPr id="38" name="Oval 68"/>
              <p:cNvSpPr>
                <a:spLocks noChangeArrowheads="1"/>
              </p:cNvSpPr>
              <p:nvPr/>
            </p:nvSpPr>
            <p:spPr bwMode="auto">
              <a:xfrm>
                <a:off x="8963079" y="3100785"/>
                <a:ext cx="823913" cy="82391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3600000" scaled="0"/>
              </a:gradFill>
              <a:ln w="57150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06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" name="Group 89"/>
              <p:cNvGrpSpPr/>
              <p:nvPr/>
            </p:nvGrpSpPr>
            <p:grpSpPr>
              <a:xfrm>
                <a:off x="9215683" y="3334473"/>
                <a:ext cx="356535" cy="356535"/>
                <a:chOff x="5284944" y="4097872"/>
                <a:chExt cx="356535" cy="356535"/>
              </a:xfrm>
              <a:solidFill>
                <a:schemeClr val="bg1"/>
              </a:solidFill>
            </p:grpSpPr>
            <p:sp>
              <p:nvSpPr>
                <p:cNvPr id="11" name="Freeform 90"/>
                <p:cNvSpPr>
                  <a:spLocks noEditPoints="1"/>
                </p:cNvSpPr>
                <p:nvPr/>
              </p:nvSpPr>
              <p:spPr bwMode="auto">
                <a:xfrm>
                  <a:off x="5284944" y="4097872"/>
                  <a:ext cx="356535" cy="356535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1065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Freeform 91"/>
                <p:cNvSpPr>
                  <a:spLocks noEditPoints="1"/>
                </p:cNvSpPr>
                <p:nvPr/>
              </p:nvSpPr>
              <p:spPr bwMode="auto">
                <a:xfrm>
                  <a:off x="5318110" y="4386693"/>
                  <a:ext cx="33166" cy="34548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1065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256006" y="3800835"/>
              <a:ext cx="2620484" cy="663002"/>
              <a:chOff x="9477" y="2613016"/>
              <a:chExt cx="2620484" cy="663002"/>
            </a:xfrm>
          </p:grpSpPr>
          <p:sp>
            <p:nvSpPr>
              <p:cNvPr id="17" name="TextBox 31"/>
              <p:cNvSpPr txBox="1"/>
              <p:nvPr/>
            </p:nvSpPr>
            <p:spPr>
              <a:xfrm>
                <a:off x="9477" y="2613016"/>
                <a:ext cx="2620484" cy="398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智能抗震解决方案</a:t>
                </a:r>
                <a:endPara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99"/>
              <p:cNvSpPr/>
              <p:nvPr/>
            </p:nvSpPr>
            <p:spPr>
              <a:xfrm>
                <a:off x="174527" y="3000513"/>
                <a:ext cx="1964401" cy="2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一套模型全解决</a:t>
                </a:r>
                <a:endPara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 flipV="1">
            <a:off x="3540760" y="3918373"/>
            <a:ext cx="1372447" cy="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7727527" y="2061063"/>
            <a:ext cx="3967382" cy="827653"/>
            <a:chOff x="7328213" y="3887810"/>
            <a:chExt cx="3966178" cy="827398"/>
          </a:xfrm>
        </p:grpSpPr>
        <p:cxnSp>
          <p:nvCxnSpPr>
            <p:cNvPr id="50" name="Straight Connector 26"/>
            <p:cNvCxnSpPr/>
            <p:nvPr/>
          </p:nvCxnSpPr>
          <p:spPr>
            <a:xfrm>
              <a:off x="7328213" y="4288730"/>
              <a:ext cx="1583632" cy="93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66"/>
            <p:cNvGrpSpPr/>
            <p:nvPr/>
          </p:nvGrpSpPr>
          <p:grpSpPr>
            <a:xfrm flipH="1">
              <a:off x="8483544" y="3964830"/>
              <a:ext cx="752008" cy="750378"/>
              <a:chOff x="8963079" y="3100785"/>
              <a:chExt cx="823913" cy="823913"/>
            </a:xfrm>
          </p:grpSpPr>
          <p:sp>
            <p:nvSpPr>
              <p:cNvPr id="22" name="Oval 68"/>
              <p:cNvSpPr>
                <a:spLocks noChangeArrowheads="1"/>
              </p:cNvSpPr>
              <p:nvPr/>
            </p:nvSpPr>
            <p:spPr bwMode="auto">
              <a:xfrm>
                <a:off x="8963079" y="3100785"/>
                <a:ext cx="823913" cy="82391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3600000" scaled="0"/>
              </a:gradFill>
              <a:ln w="57150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06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3" name="Group 68"/>
              <p:cNvGrpSpPr/>
              <p:nvPr/>
            </p:nvGrpSpPr>
            <p:grpSpPr>
              <a:xfrm>
                <a:off x="9215683" y="3334473"/>
                <a:ext cx="356535" cy="356535"/>
                <a:chOff x="5284944" y="4097872"/>
                <a:chExt cx="356535" cy="356535"/>
              </a:xfrm>
              <a:solidFill>
                <a:schemeClr val="bg1"/>
              </a:solidFill>
            </p:grpSpPr>
            <p:sp>
              <p:nvSpPr>
                <p:cNvPr id="36" name="Freeform 69"/>
                <p:cNvSpPr>
                  <a:spLocks noEditPoints="1"/>
                </p:cNvSpPr>
                <p:nvPr/>
              </p:nvSpPr>
              <p:spPr bwMode="auto">
                <a:xfrm flipH="1">
                  <a:off x="5284944" y="4097872"/>
                  <a:ext cx="356535" cy="356535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1065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 70"/>
                <p:cNvSpPr>
                  <a:spLocks noEditPoints="1"/>
                </p:cNvSpPr>
                <p:nvPr/>
              </p:nvSpPr>
              <p:spPr bwMode="auto">
                <a:xfrm>
                  <a:off x="5318110" y="4386693"/>
                  <a:ext cx="33166" cy="34548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1065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0" name="TextBox 41"/>
            <p:cNvSpPr txBox="1"/>
            <p:nvPr/>
          </p:nvSpPr>
          <p:spPr>
            <a:xfrm>
              <a:off x="9334106" y="3887810"/>
              <a:ext cx="1960285" cy="39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抗倾覆解决方案</a:t>
              </a:r>
              <a:endParaRPr lang="zh-CN" altLang="en-US" sz="2000" b="1" dirty="0"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Freeform 90"/>
          <p:cNvSpPr>
            <a:spLocks noEditPoints="1"/>
          </p:cNvSpPr>
          <p:nvPr/>
        </p:nvSpPr>
        <p:spPr bwMode="auto">
          <a:xfrm>
            <a:off x="9006259" y="4588896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3" name="对象 62"/>
          <p:cNvGraphicFramePr/>
          <p:nvPr/>
        </p:nvGraphicFramePr>
        <p:xfrm>
          <a:off x="9840807" y="2888827"/>
          <a:ext cx="1879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" r:id="rId5" imgW="5124450" imgH="1438275" progId="Paint.Picture">
                  <p:embed/>
                </p:oleObj>
              </mc:Choice>
              <mc:Fallback>
                <p:oleObj name="" r:id="rId5" imgW="5124450" imgH="14382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>
                        <a:alphaModFix amt="80000"/>
                      </a:blip>
                      <a:stretch>
                        <a:fillRect/>
                      </a:stretch>
                    </p:blipFill>
                    <p:spPr>
                      <a:xfrm>
                        <a:off x="9840807" y="2888827"/>
                        <a:ext cx="1879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图片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6513" y="4785360"/>
            <a:ext cx="1348740" cy="19210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641" y="4784937"/>
            <a:ext cx="934085" cy="1487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6" name="组合 55"/>
          <p:cNvGrpSpPr/>
          <p:nvPr/>
        </p:nvGrpSpPr>
        <p:grpSpPr>
          <a:xfrm>
            <a:off x="1397542" y="1207389"/>
            <a:ext cx="3088250" cy="1654344"/>
            <a:chOff x="463528" y="2029156"/>
            <a:chExt cx="3087312" cy="1653834"/>
          </a:xfrm>
        </p:grpSpPr>
        <p:cxnSp>
          <p:nvCxnSpPr>
            <p:cNvPr id="67" name="Straight Connector 47"/>
            <p:cNvCxnSpPr/>
            <p:nvPr/>
          </p:nvCxnSpPr>
          <p:spPr>
            <a:xfrm>
              <a:off x="3234978" y="2762101"/>
              <a:ext cx="7618" cy="9208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68"/>
            <p:cNvSpPr>
              <a:spLocks noChangeArrowheads="1"/>
            </p:cNvSpPr>
            <p:nvPr/>
          </p:nvSpPr>
          <p:spPr bwMode="auto">
            <a:xfrm flipH="1">
              <a:off x="2798832" y="2295586"/>
              <a:ext cx="752008" cy="75037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3600000" scaled="0"/>
            </a:gradFill>
            <a:ln w="57150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06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9"/>
            <p:cNvSpPr txBox="1"/>
            <p:nvPr/>
          </p:nvSpPr>
          <p:spPr>
            <a:xfrm>
              <a:off x="463528" y="2029156"/>
              <a:ext cx="2214207" cy="39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施工阶段阶段方案</a:t>
              </a:r>
              <a:endParaRPr lang="zh-CN" altLang="en-US" sz="2000" b="1" dirty="0"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Freeform 90"/>
          <p:cNvSpPr>
            <a:spLocks noEditPoints="1"/>
          </p:cNvSpPr>
          <p:nvPr/>
        </p:nvSpPr>
        <p:spPr bwMode="auto">
          <a:xfrm flipH="1">
            <a:off x="3947425" y="1658583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9">
            <a:alphaModFix amt="80000"/>
          </a:blip>
          <a:stretch>
            <a:fillRect/>
          </a:stretch>
        </p:blipFill>
        <p:spPr>
          <a:xfrm>
            <a:off x="1557867" y="1641687"/>
            <a:ext cx="1894840" cy="10938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" name="Rectangle 99"/>
          <p:cNvSpPr/>
          <p:nvPr/>
        </p:nvSpPr>
        <p:spPr>
          <a:xfrm>
            <a:off x="9792335" y="2491952"/>
            <a:ext cx="199390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自动双向倾覆、支座脱空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236615" y="952390"/>
            <a:ext cx="2774272" cy="1443676"/>
            <a:chOff x="6951543" y="1312943"/>
            <a:chExt cx="2773429" cy="1443232"/>
          </a:xfrm>
        </p:grpSpPr>
        <p:cxnSp>
          <p:nvCxnSpPr>
            <p:cNvPr id="70" name="Straight Connector 24"/>
            <p:cNvCxnSpPr/>
            <p:nvPr/>
          </p:nvCxnSpPr>
          <p:spPr>
            <a:xfrm flipV="1">
              <a:off x="7147928" y="2074818"/>
              <a:ext cx="7618" cy="6813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 flipH="1">
              <a:off x="6951543" y="1464885"/>
              <a:ext cx="752008" cy="75037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3600000" scaled="0"/>
            </a:gradFill>
            <a:ln w="57150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06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760571" y="1312943"/>
              <a:ext cx="1964401" cy="675063"/>
              <a:chOff x="-876925" y="1297701"/>
              <a:chExt cx="1964401" cy="675063"/>
            </a:xfrm>
          </p:grpSpPr>
          <p:sp>
            <p:nvSpPr>
              <p:cNvPr id="80" name="TextBox 20"/>
              <p:cNvSpPr txBox="1"/>
              <p:nvPr/>
            </p:nvSpPr>
            <p:spPr>
              <a:xfrm>
                <a:off x="-876925" y="1297701"/>
                <a:ext cx="1960284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精细化梁格方案</a:t>
                </a:r>
                <a:endPara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Rectangle 99"/>
              <p:cNvSpPr/>
              <p:nvPr/>
            </p:nvSpPr>
            <p:spPr>
              <a:xfrm>
                <a:off x="-876925" y="1697259"/>
                <a:ext cx="1964401" cy="2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智能化梁格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83" name="Freeform 90"/>
          <p:cNvSpPr>
            <a:spLocks noEditPoints="1"/>
          </p:cNvSpPr>
          <p:nvPr/>
        </p:nvSpPr>
        <p:spPr bwMode="auto">
          <a:xfrm>
            <a:off x="5450259" y="1317376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534641" y="5593605"/>
            <a:ext cx="3288314" cy="858783"/>
            <a:chOff x="6951543" y="1356745"/>
            <a:chExt cx="3287314" cy="858518"/>
          </a:xfrm>
        </p:grpSpPr>
        <p:grpSp>
          <p:nvGrpSpPr>
            <p:cNvPr id="86" name="组合 85"/>
            <p:cNvGrpSpPr/>
            <p:nvPr/>
          </p:nvGrpSpPr>
          <p:grpSpPr>
            <a:xfrm>
              <a:off x="7770728" y="1356745"/>
              <a:ext cx="2468129" cy="704899"/>
              <a:chOff x="-866768" y="1341503"/>
              <a:chExt cx="2468129" cy="704899"/>
            </a:xfrm>
          </p:grpSpPr>
          <p:sp>
            <p:nvSpPr>
              <p:cNvPr id="94" name="TextBox 20"/>
              <p:cNvSpPr txBox="1"/>
              <p:nvPr/>
            </p:nvSpPr>
            <p:spPr>
              <a:xfrm>
                <a:off x="-866768" y="1341503"/>
                <a:ext cx="2468129" cy="398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上下部整体解决方案</a:t>
                </a:r>
                <a:endParaRPr lang="zh-CN" altLang="en-US" sz="20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Rectangle 99"/>
              <p:cNvSpPr/>
              <p:nvPr/>
            </p:nvSpPr>
            <p:spPr>
              <a:xfrm>
                <a:off x="-728380" y="1770897"/>
                <a:ext cx="1964401" cy="2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墩柱抗震、桩基承台验算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85" name="Oval 68"/>
            <p:cNvSpPr>
              <a:spLocks noChangeArrowheads="1"/>
            </p:cNvSpPr>
            <p:nvPr/>
          </p:nvSpPr>
          <p:spPr bwMode="auto">
            <a:xfrm flipH="1">
              <a:off x="6951543" y="1464885"/>
              <a:ext cx="752008" cy="75037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3600000" scaled="0"/>
            </a:gradFill>
            <a:ln w="57150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06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Freeform 90"/>
          <p:cNvSpPr>
            <a:spLocks noEditPoints="1"/>
          </p:cNvSpPr>
          <p:nvPr/>
        </p:nvSpPr>
        <p:spPr bwMode="auto">
          <a:xfrm>
            <a:off x="5748285" y="5888529"/>
            <a:ext cx="325519" cy="324815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1065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4"/>
          <p:cNvSpPr txBox="1"/>
          <p:nvPr/>
        </p:nvSpPr>
        <p:spPr>
          <a:xfrm>
            <a:off x="9575771" y="4376309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id-ID" sz="2000" b="1" dirty="0"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移动荷载解决方案</a:t>
            </a:r>
            <a:endParaRPr lang="zh-CN" altLang="id-ID" sz="2000" b="1" dirty="0"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36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710406" y="1006455"/>
            <a:ext cx="19549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03250" y="46180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一体化优势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5219023" y="3567761"/>
            <a:ext cx="1715236" cy="1715236"/>
          </a:xfrm>
          <a:prstGeom prst="ellipse">
            <a:avLst/>
          </a:prstGeom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一体化</a:t>
            </a:r>
            <a:endParaRPr lang="zh-CN" altLang="en-US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4746682" y="4521729"/>
            <a:ext cx="813669" cy="813669"/>
          </a:xfrm>
          <a:prstGeom prst="ellipse">
            <a:avLst/>
          </a:prstGeom>
          <a:solidFill>
            <a:srgbClr val="8590CA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rgbClr val="8590C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669807" y="2982867"/>
            <a:ext cx="813669" cy="813669"/>
          </a:xfrm>
          <a:prstGeom prst="ellipse">
            <a:avLst/>
          </a:prstGeom>
          <a:solidFill>
            <a:srgbClr val="8EAADC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8590C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6584669" y="4521729"/>
            <a:ext cx="813669" cy="813669"/>
          </a:xfrm>
          <a:prstGeom prst="ellipse">
            <a:avLst/>
          </a:prstGeom>
          <a:solidFill>
            <a:srgbClr val="79B6D3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8590C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7609840" y="4616450"/>
            <a:ext cx="1882775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BIM</a:t>
            </a:r>
            <a:r>
              <a:rPr lang="zh-CN" altLang="en-US" sz="16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、施工图联动</a:t>
            </a:r>
            <a:endParaRPr lang="zh-CN" altLang="en-US" sz="160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2602230" y="4616450"/>
            <a:ext cx="2065020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上下部整体计算</a:t>
            </a:r>
            <a:endParaRPr lang="zh-CN" altLang="en-US" sz="160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4416468" y="2394640"/>
            <a:ext cx="3320347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智能化、分析、设计一体化</a:t>
            </a:r>
            <a:endParaRPr lang="zh-CN" altLang="en-US" sz="160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>
            <p:custDataLst>
              <p:tags r:id="rId8"/>
            </p:custDataLst>
          </p:nvPr>
        </p:nvSpPr>
        <p:spPr>
          <a:xfrm rot="5400000">
            <a:off x="6919165" y="4834217"/>
            <a:ext cx="218884" cy="188692"/>
          </a:xfrm>
          <a:prstGeom prst="triangle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>
            <p:custDataLst>
              <p:tags r:id="rId9"/>
            </p:custDataLst>
          </p:nvPr>
        </p:nvSpPr>
        <p:spPr>
          <a:xfrm rot="16200000">
            <a:off x="5026681" y="4834218"/>
            <a:ext cx="218884" cy="188692"/>
          </a:xfrm>
          <a:prstGeom prst="triangle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>
            <p:custDataLst>
              <p:tags r:id="rId10"/>
            </p:custDataLst>
          </p:nvPr>
        </p:nvSpPr>
        <p:spPr>
          <a:xfrm>
            <a:off x="5967198" y="3295355"/>
            <a:ext cx="218884" cy="188692"/>
          </a:xfrm>
          <a:prstGeom prst="triangle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11">
            <a:clrChange>
              <a:clrFrom>
                <a:srgbClr val="212830">
                  <a:alpha val="100000"/>
                </a:srgbClr>
              </a:clrFrom>
              <a:clrTo>
                <a:srgbClr val="21283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245" y="3853815"/>
            <a:ext cx="4117340" cy="25184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2615" y="2878455"/>
            <a:ext cx="1974215" cy="1643380"/>
          </a:xfrm>
          <a:prstGeom prst="rect">
            <a:avLst/>
          </a:prstGeom>
        </p:spPr>
      </p:pic>
      <p:graphicFrame>
        <p:nvGraphicFramePr>
          <p:cNvPr id="29" name="对象 28"/>
          <p:cNvGraphicFramePr/>
          <p:nvPr/>
        </p:nvGraphicFramePr>
        <p:xfrm>
          <a:off x="9493250" y="4803775"/>
          <a:ext cx="197358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13" imgW="9362440" imgH="8991600" progId="Paint.Picture">
                  <p:embed/>
                </p:oleObj>
              </mc:Choice>
              <mc:Fallback>
                <p:oleObj name="" r:id="rId13" imgW="9362440" imgH="89916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93250" y="4803775"/>
                        <a:ext cx="1973580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7930" y="983615"/>
            <a:ext cx="501967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500,&quot;width&quot;:19076}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52_4*i*14"/>
  <p:tag name="KSO_WM_TEMPLATE_CATEGORY" val="diagram"/>
  <p:tag name="KSO_WM_TEMPLATE_INDEX" val="160052"/>
  <p:tag name="KSO_WM_UNIT_INDEX" val="14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f"/>
  <p:tag name="KSO_WM_UNIT_INDEX" val="1_1_1"/>
  <p:tag name="KSO_WM_UNIT_ID" val="diagram160496_4*l_h_f*1_1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4"/>
  <p:tag name="KSO_WM_UNIT_PRESET_TEXT_LEN" val="80"/>
  <p:tag name="KSO_WM_DIAGRAM_GROUP_CODE" val="l1-1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4"/>
  <p:tag name="KSO_WM_UNIT_ID" val="diagram160496_4*l_i*1_4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5"/>
  <p:tag name="KSO_WM_UNIT_ID" val="diagram160496_4*l_i*1_5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a"/>
  <p:tag name="KSO_WM_UNIT_INDEX" val="1_3_1"/>
  <p:tag name="KSO_WM_UNIT_ID" val="diagram160496_4*l_h_a*1_3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"/>
  <p:tag name="KSO_WM_UNIT_PRESET_TEXT" val="LOREM IPSUM"/>
  <p:tag name="KSO_WM_UNIT_TEXT_FILL_FORE_SCHEMECOLOR_INDEX" val="7"/>
  <p:tag name="KSO_WM_UNIT_TEXT_FILL_TYPE" val="1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f"/>
  <p:tag name="KSO_WM_UNIT_INDEX" val="1_3_1"/>
  <p:tag name="KSO_WM_UNIT_ID" val="diagram160496_4*l_h_f*1_3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4"/>
  <p:tag name="KSO_WM_UNIT_PRESET_TEXT_LEN" val="80"/>
  <p:tag name="KSO_WM_DIAGRAM_GROUP_CODE" val="l1-1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6"/>
  <p:tag name="KSO_WM_UNIT_ID" val="diagram160496_4*l_i*1_6"/>
  <p:tag name="KSO_WM_UNIT_CLEAR" val="1"/>
  <p:tag name="KSO_WM_UNIT_LAYERLEVEL" val="1_1"/>
  <p:tag name="KSO_WM_DIAGRAM_GROUP_CODE" val="l1-1"/>
  <p:tag name="KSO_WM_UNIT_FILL_FORE_SCHEMECOLOR_INDEX" val="7"/>
  <p:tag name="KSO_WM_UNIT_FILL_TYPE" val="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7"/>
  <p:tag name="KSO_WM_UNIT_ID" val="diagram160496_4*l_i*1_7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8"/>
  <p:tag name="KSO_WM_UNIT_ID" val="diagram160496_4*l_i*1_8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a"/>
  <p:tag name="KSO_WM_UNIT_INDEX" val="1_2_1"/>
  <p:tag name="KSO_WM_UNIT_ID" val="diagram160496_4*l_h_a*1_2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"/>
  <p:tag name="KSO_WM_UNIT_PRESET_TEXT" val="LOREM IPSUM"/>
  <p:tag name="KSO_WM_UNIT_TEXT_FILL_FORE_SCHEMECOLOR_INDEX" val="6"/>
  <p:tag name="KSO_WM_UNIT_TEXT_FILL_TYPE" val="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f"/>
  <p:tag name="KSO_WM_UNIT_INDEX" val="1_2_1"/>
  <p:tag name="KSO_WM_UNIT_ID" val="diagram160496_4*l_h_f*1_2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4"/>
  <p:tag name="KSO_WM_UNIT_PRESET_TEXT_LEN" val="80"/>
  <p:tag name="KSO_WM_DIAGRAM_GROUP_CODE" val="l1-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3_1"/>
  <p:tag name="KSO_WM_UNIT_ID" val="diagram160052_4*l_h_a*1_3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3"/>
  <p:tag name="KSO_WM_UNIT_LINE_FORE_SCHEMECOLOR_INDEX" val="7"/>
  <p:tag name="KSO_WM_UNIT_LINE_FILL_TYPE" val="2"/>
  <p:tag name="KSO_WM_UNIT_TEXT_FILL_FORE_SCHEMECOLOR_INDEX" val="7"/>
  <p:tag name="KSO_WM_UNIT_TEXT_FILL_TYPE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9"/>
  <p:tag name="KSO_WM_UNIT_ID" val="diagram160496_4*l_i*1_9"/>
  <p:tag name="KSO_WM_UNIT_CLEAR" val="1"/>
  <p:tag name="KSO_WM_UNIT_LAYERLEVEL" val="1_1"/>
  <p:tag name="KSO_WM_DIAGRAM_GROUP_CODE" val="l1-1"/>
  <p:tag name="KSO_WM_UNIT_FILL_FORE_SCHEMECOLOR_INDEX" val="6"/>
  <p:tag name="KSO_WM_UNIT_FILL_TYPE" val="1"/>
</p:tagLst>
</file>

<file path=ppt/tags/tag111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113.xml><?xml version="1.0" encoding="utf-8"?>
<p:tagLst xmlns:p="http://schemas.openxmlformats.org/presentationml/2006/main">
  <p:tag name="COMMONDATA" val="eyJoZGlkIjoiMDAwZDRiNGIxY2Y4MWQyZWY3MjM4MjNkMDFhYjE4YTEifQ==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5"/>
  <p:tag name="KSO_WM_UNIT_ID" val="diagram160052_4*l_i*1_5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3_1"/>
  <p:tag name="KSO_WM_UNIT_ID" val="diagram160052_4*l_h_f*1_3_1"/>
  <p:tag name="KSO_WM_UNIT_CLEAR" val="1"/>
  <p:tag name="KSO_WM_UNIT_LAYERLEVEL" val="1_1_1"/>
  <p:tag name="KSO_WM_UNIT_VALUE" val="23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52_4*i*21"/>
  <p:tag name="KSO_WM_TEMPLATE_CATEGORY" val="diagram"/>
  <p:tag name="KSO_WM_TEMPLATE_INDEX" val="160052"/>
  <p:tag name="KSO_WM_UNIT_INDEX" val="2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4_1"/>
  <p:tag name="KSO_WM_UNIT_ID" val="diagram160052_4*l_h_a*1_4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4"/>
  <p:tag name="KSO_WM_UNIT_LINE_FORE_SCHEMECOLOR_INDEX" val="8"/>
  <p:tag name="KSO_WM_UNIT_LINE_FILL_TYPE" val="2"/>
  <p:tag name="KSO_WM_UNIT_TEXT_FILL_FORE_SCHEMECOLOR_INDEX" val="8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7"/>
  <p:tag name="KSO_WM_UNIT_ID" val="diagram160052_4*l_i*1_7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4_1"/>
  <p:tag name="KSO_WM_UNIT_ID" val="diagram160052_4*l_h_f*1_4_1"/>
  <p:tag name="KSO_WM_UNIT_CLEAR" val="1"/>
  <p:tag name="KSO_WM_UNIT_LAYERLEVEL" val="1_1_1"/>
  <p:tag name="KSO_WM_UNIT_VALUE" val="23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INDEX" val="0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57"/>
  <p:tag name="KSO_WM_TAG_VERSION" val="1.0"/>
  <p:tag name="KSO_WM_BEAUTIFY_FLAG" val="#wm#"/>
  <p:tag name="KSO_WM_UNIT_TYPE" val="i"/>
  <p:tag name="KSO_WM_UNIT_ID" val="diagram160052_3*i*0"/>
  <p:tag name="KSO_WM_TEMPLATE_CATEGORY" val="diagram"/>
  <p:tag name="KSO_WM_TEMPLATE_INDEX" val="160052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1_1"/>
  <p:tag name="KSO_WM_UNIT_ID" val="diagram160052_3*l_h_a*1_1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1_1"/>
  <p:tag name="KSO_WM_UNIT_ID" val="diagram160052_4*l_h_f*1_1_1"/>
  <p:tag name="KSO_WM_UNIT_CLEAR" val="1"/>
  <p:tag name="KSO_WM_UNIT_LAYERLEVEL" val="1_1_1"/>
  <p:tag name="KSO_WM_UNIT_VALUE" val="23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1"/>
  <p:tag name="KSO_WM_UNIT_ID" val="diagram160052_3*l_i*1_1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0"/>
  <p:tag name="KSO_WM_UNIT_TYPE" val="n_h_f"/>
  <p:tag name="KSO_WM_UNIT_INDEX" val="1_2_1"/>
  <p:tag name="KSO_WM_UNIT_ID" val="diagram160100_5*n_h_f*1_2_1"/>
  <p:tag name="KSO_WM_UNIT_CLEAR" val="1"/>
  <p:tag name="KSO_WM_UNIT_LAYERLEVEL" val="1_1_1"/>
  <p:tag name="KSO_WM_UNIT_VALUE" val="30"/>
  <p:tag name="KSO_WM_UNIT_HIGHLIGHT" val="0"/>
  <p:tag name="KSO_WM_UNIT_COMPATIBLE" val="0"/>
  <p:tag name="KSO_WM_DIAGRAM_GROUP_CODE" val="n1-1"/>
  <p:tag name="KSO_WM_UNIT_PRESET_TEXT" val="LOREM IPSUM DOLOR SIT AMET, CONSECTETUR ADIPISICING ELIT"/>
  <p:tag name="KSO_WM_UNIT_TEXT_FILL_FORE_SCHEMECOLOR_INDEX" val="5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0"/>
  <p:tag name="KSO_WM_UNIT_TYPE" val="n_h_f"/>
  <p:tag name="KSO_WM_UNIT_INDEX" val="1_2_2"/>
  <p:tag name="KSO_WM_UNIT_ID" val="diagram160100_5*n_h_f*1_2_2"/>
  <p:tag name="KSO_WM_UNIT_CLEAR" val="1"/>
  <p:tag name="KSO_WM_UNIT_LAYERLEVEL" val="1_1_1"/>
  <p:tag name="KSO_WM_UNIT_VALUE" val="30"/>
  <p:tag name="KSO_WM_UNIT_HIGHLIGHT" val="0"/>
  <p:tag name="KSO_WM_UNIT_COMPATIBLE" val="0"/>
  <p:tag name="KSO_WM_DIAGRAM_GROUP_CODE" val="n1-1"/>
  <p:tag name="KSO_WM_UNIT_PRESET_TEXT" val="LOREM IPSUM DOLOR SIT AMET, CONSECTETUR ADIPISICING ELIT"/>
  <p:tag name="KSO_WM_UNIT_TEXT_FILL_FORE_SCHEMECOLOR_INDEX" val="6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0"/>
  <p:tag name="KSO_WM_UNIT_TYPE" val="n_i"/>
  <p:tag name="KSO_WM_UNIT_INDEX" val="1_1"/>
  <p:tag name="KSO_WM_UNIT_ID" val="diagram160100_5*n_i*1_1"/>
  <p:tag name="KSO_WM_UNIT_CLEAR" val="1"/>
  <p:tag name="KSO_WM_UNIT_LAYERLEVEL" val="1_1"/>
  <p:tag name="KSO_WM_DIAGRAM_GROUP_CODE" val="n1-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0"/>
  <p:tag name="KSO_WM_UNIT_TYPE" val="n_i"/>
  <p:tag name="KSO_WM_UNIT_INDEX" val="1_2"/>
  <p:tag name="KSO_WM_UNIT_ID" val="diagram160100_5*n_i*1_2"/>
  <p:tag name="KSO_WM_UNIT_CLEAR" val="1"/>
  <p:tag name="KSO_WM_UNIT_LAYERLEVEL" val="1_1"/>
  <p:tag name="KSO_WM_DIAGRAM_GROUP_CODE" val="n1-1"/>
  <p:tag name="KSO_WM_UNIT_LINE_FORE_SCHEMECOLOR_INDEX" val="5"/>
  <p:tag name="KSO_WM_UNIT_LINE_FILL_TYPE" val="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0"/>
  <p:tag name="KSO_WM_UNIT_TYPE" val="n_i"/>
  <p:tag name="KSO_WM_UNIT_INDEX" val="1_3"/>
  <p:tag name="KSO_WM_UNIT_ID" val="diagram160100_5*n_i*1_3"/>
  <p:tag name="KSO_WM_UNIT_CLEAR" val="1"/>
  <p:tag name="KSO_WM_UNIT_LAYERLEVEL" val="1_1"/>
  <p:tag name="KSO_WM_DIAGRAM_GROUP_CODE" val="n1-1"/>
  <p:tag name="KSO_WM_UNIT_LINE_FORE_SCHEMECOLOR_INDEX" val="6"/>
  <p:tag name="KSO_WM_UNIT_LINE_FILL_TYPE" val="2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0"/>
  <p:tag name="KSO_WM_UNIT_TYPE" val="n_h_f"/>
  <p:tag name="KSO_WM_UNIT_INDEX" val="1_1_1"/>
  <p:tag name="KSO_WM_UNIT_ID" val="diagram160100_5*n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4"/>
  <p:tag name="KSO_WM_UNIT_PRESET_TEXT_LEN" val="18"/>
  <p:tag name="KSO_WM_DIAGRAM_GROUP_CODE" val="n1-1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0"/>
  <p:tag name="KSO_WM_UNIT_TYPE" val="g"/>
  <p:tag name="KSO_WM_UNIT_INDEX" val="1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2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2_1"/>
  <p:tag name="KSO_WM_UNIT_ID" val="diagram160003_3*n_h_a*1_2_1"/>
  <p:tag name="KSO_WM_TEMPLATE_CATEGORY" val="diagram"/>
  <p:tag name="KSO_WM_TEMPLATE_INDEX" val="16000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2"/>
  <p:tag name="KSO_WM_UNIT_ID" val="diagram160003_3*n_h_h_i*1_1_2_2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52_4*i*1"/>
  <p:tag name="KSO_WM_TEMPLATE_CATEGORY" val="diagram"/>
  <p:tag name="KSO_WM_TEMPLATE_INDEX" val="160052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2"/>
  <p:tag name="KSO_WM_UNIT_ID" val="diagram160003_3*n_h_h_i*1_1_1_2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5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diagram160003_3*n_h_h_i*1_1_3_2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5"/>
  <p:tag name="KSO_WM_UNIT_TEXT_FILL_TYPE" val="1"/>
</p:tagLst>
</file>

<file path=ppt/tags/tag32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3_1"/>
  <p:tag name="KSO_WM_UNIT_ID" val="diagram160003_3*n_h_h_f*1_1_3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diagram160003_3*n_h_h_f*1_1_2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1_1"/>
  <p:tag name="KSO_WM_UNIT_ID" val="diagram160003_3*n_h_h_f*1_1_1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1"/>
  <p:tag name="KSO_WM_UNIT_ID" val="diagram160003_3*n_h_h_i*1_1_3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1"/>
  <p:tag name="KSO_WM_UNIT_ID" val="diagram160003_3*n_h_h_i*1_1_2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1"/>
  <p:tag name="KSO_WM_UNIT_ID" val="diagram160003_3*n_h_h_i*1_1_1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PLACING_PICTURE_USER_VIEWPORT" val="{&quot;height&quot;:5976,&quot;width&quot;:10418.666141732283}"/>
</p:tagLst>
</file>

<file path=ppt/tags/tag3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2_1"/>
  <p:tag name="KSO_WM_UNIT_ID" val="diagram160003_3*n_h_a*1_2_1"/>
  <p:tag name="KSO_WM_TEMPLATE_CATEGORY" val="diagram"/>
  <p:tag name="KSO_WM_TEMPLATE_INDEX" val="16000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1_1"/>
  <p:tag name="KSO_WM_UNIT_ID" val="diagram160052_4*l_h_a*1_1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2"/>
  <p:tag name="KSO_WM_UNIT_ID" val="diagram160003_3*n_h_h_i*1_1_2_2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2"/>
  <p:tag name="KSO_WM_UNIT_ID" val="diagram160003_3*n_h_h_i*1_1_1_2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5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diagram160003_3*n_h_h_i*1_1_3_2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3_1"/>
  <p:tag name="KSO_WM_UNIT_ID" val="diagram160003_3*n_h_h_f*1_1_3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diagram160003_3*n_h_h_f*1_1_2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1_1"/>
  <p:tag name="KSO_WM_UNIT_ID" val="diagram160003_3*n_h_h_f*1_1_1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1"/>
  <p:tag name="KSO_WM_UNIT_ID" val="diagram160003_3*n_h_h_i*1_1_3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1"/>
  <p:tag name="KSO_WM_UNIT_ID" val="diagram160003_3*n_h_h_i*1_1_2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1"/>
  <p:tag name="KSO_WM_UNIT_ID" val="diagram160003_3*n_h_h_i*1_1_1_1"/>
  <p:tag name="KSO_WM_TEMPLATE_CATEGORY" val="diagram"/>
  <p:tag name="KSO_WM_TEMPLATE_INDEX" val="16000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TABLE_BEAUTIFY" val="smartTable{0cacdc8b-5bd3-415f-8d2f-294d8fdc7c19}"/>
  <p:tag name="KSO_WM_UNIT_VALUE" val="1018*2506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1"/>
  <p:tag name="KSO_WM_UNIT_ID" val="diagram160052_4*l_i*1_1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UNIT_TABLE_BEAUTIFY" val="smartTable{7473edf0-1c6c-4070-bc68-42cc0133adff}"/>
  <p:tag name="KSO_WM_UNIT_VALUE" val="1018*2506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TABLE_BEAUTIFY" val="smartTable{1bf4fd74-9bb4-4742-b630-a2c233d64abb}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2"/>
  <p:tag name="KSO_WM_UNIT_ID" val="diagram160638_6*l_i*1_2"/>
  <p:tag name="KSO_WM_UNIT_CLEAR" val="1"/>
  <p:tag name="KSO_WM_UNIT_LAYERLEVEL" val="1_1"/>
  <p:tag name="KSO_WM_UNIT_LINE_FORE_SCHEMECOLOR_INDEX" val="5"/>
  <p:tag name="KSO_WM_UNIT_LINE_FILL_TYPE" val="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3"/>
  <p:tag name="KSO_WM_UNIT_ID" val="diagram160638_6*l_i*1_3"/>
  <p:tag name="KSO_WM_UNIT_CLEAR" val="1"/>
  <p:tag name="KSO_WM_UNIT_LAYERLEVEL" val="1_1"/>
  <p:tag name="KSO_WM_UNIT_LINE_FORE_SCHEMECOLOR_INDEX" val="5"/>
  <p:tag name="KSO_WM_UNIT_LINE_FILL_TYPE" val="2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3"/>
  <p:tag name="KSO_WM_UNIT_ID" val="diagram160638_6*l_i*1_3"/>
  <p:tag name="KSO_WM_UNIT_CLEAR" val="1"/>
  <p:tag name="KSO_WM_UNIT_LAYERLEVEL" val="1_1"/>
  <p:tag name="KSO_WM_UNIT_LINE_FORE_SCHEMECOLOR_INDEX" val="5"/>
  <p:tag name="KSO_WM_UNIT_LINE_FILL_TYPE" val="2"/>
</p:tagLst>
</file>

<file path=ppt/tags/tag55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56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2_1"/>
  <p:tag name="KSO_WM_UNIT_ID" val="diagram160052_3*l_h_a*1_2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2"/>
  <p:tag name="KSO_WM_UNIT_LINE_FORE_SCHEMECOLOR_INDEX" val="6"/>
  <p:tag name="KSO_WM_UNIT_LINE_FILL_TYPE" val="2"/>
  <p:tag name="KSO_WM_UNIT_TEXT_FILL_FORE_SCHEMECOLOR_INDEX" val="6"/>
  <p:tag name="KSO_WM_UNIT_TEXT_FILL_TYPE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3"/>
  <p:tag name="KSO_WM_UNIT_ID" val="diagram160052_3*l_i*1_3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2_1"/>
  <p:tag name="KSO_WM_UNIT_ID" val="diagram160052_3*l_h_f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52_4*i*7"/>
  <p:tag name="KSO_WM_TEMPLATE_CATEGORY" val="diagram"/>
  <p:tag name="KSO_WM_TEMPLATE_INDEX" val="160052"/>
  <p:tag name="KSO_WM_UNIT_INDEX" val="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2"/>
  <p:tag name="KSO_WM_UNIT_ID" val="diagram160638_6*l_i*1_2"/>
  <p:tag name="KSO_WM_UNIT_CLEAR" val="1"/>
  <p:tag name="KSO_WM_UNIT_LAYERLEVEL" val="1_1"/>
  <p:tag name="KSO_WM_UNIT_LINE_FORE_SCHEMECOLOR_INDEX" val="5"/>
  <p:tag name="KSO_WM_UNIT_LINE_FILL_TYPE" val="2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3"/>
  <p:tag name="KSO_WM_UNIT_ID" val="diagram160638_6*l_i*1_3"/>
  <p:tag name="KSO_WM_UNIT_CLEAR" val="1"/>
  <p:tag name="KSO_WM_UNIT_LAYERLEVEL" val="1_1"/>
  <p:tag name="KSO_WM_UNIT_LINE_FORE_SCHEMECOLOR_INDEX" val="5"/>
  <p:tag name="KSO_WM_UNIT_LINE_FILL_TYPE" val="2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3"/>
  <p:tag name="KSO_WM_UNIT_ID" val="diagram160638_6*l_i*1_3"/>
  <p:tag name="KSO_WM_UNIT_CLEAR" val="1"/>
  <p:tag name="KSO_WM_UNIT_LAYERLEVEL" val="1_1"/>
  <p:tag name="KSO_WM_UNIT_LINE_FORE_SCHEMECOLOR_INDEX" val="5"/>
  <p:tag name="KSO_WM_UNIT_LINE_FILL_TYPE" val="2"/>
</p:tagLst>
</file>

<file path=ppt/tags/tag63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64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65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66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2"/>
  <p:tag name="KSO_WM_UNIT_ID" val="diagram160638_6*l_i*1_2"/>
  <p:tag name="KSO_WM_UNIT_CLEAR" val="1"/>
  <p:tag name="KSO_WM_UNIT_LAYERLEVEL" val="1_1"/>
  <p:tag name="KSO_WM_UNIT_LINE_FORE_SCHEMECOLOR_INDEX" val="5"/>
  <p:tag name="KSO_WM_UNIT_LINE_FILL_TYPE" val="2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3"/>
  <p:tag name="KSO_WM_UNIT_ID" val="diagram160638_6*l_i*1_3"/>
  <p:tag name="KSO_WM_UNIT_CLEAR" val="1"/>
  <p:tag name="KSO_WM_UNIT_LAYERLEVEL" val="1_1"/>
  <p:tag name="KSO_WM_UNIT_LINE_FORE_SCHEMECOLOR_INDEX" val="5"/>
  <p:tag name="KSO_WM_UNIT_LINE_FILL_TYPE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38"/>
  <p:tag name="KSO_WM_DIAGRAM_GROUP_CODE" val="l1-1"/>
  <p:tag name="KSO_WM_UNIT_TYPE" val="l_i"/>
  <p:tag name="KSO_WM_UNIT_INDEX" val="1_3"/>
  <p:tag name="KSO_WM_UNIT_ID" val="diagram160638_6*l_i*1_3"/>
  <p:tag name="KSO_WM_UNIT_CLEAR" val="1"/>
  <p:tag name="KSO_WM_UNIT_LAYERLEVEL" val="1_1"/>
  <p:tag name="KSO_WM_UNIT_LINE_FORE_SCHEMECOLOR_INDEX" val="5"/>
  <p:tag name="KSO_WM_UNIT_LINE_FILL_TYPE" val="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2_1"/>
  <p:tag name="KSO_WM_UNIT_ID" val="diagram160052_4*l_h_a*1_2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2"/>
  <p:tag name="KSO_WM_UNIT_LINE_FORE_SCHEMECOLOR_INDEX" val="6"/>
  <p:tag name="KSO_WM_UNIT_LINE_FILL_TYPE" val="2"/>
  <p:tag name="KSO_WM_UNIT_TEXT_FILL_FORE_SCHEMECOLOR_INDEX" val="6"/>
  <p:tag name="KSO_WM_UNIT_TEXT_FILL_TYPE" val="1"/>
</p:tagLst>
</file>

<file path=ppt/tags/tag70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71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72.xml><?xml version="1.0" encoding="utf-8"?>
<p:tagLst xmlns:p="http://schemas.openxmlformats.org/presentationml/2006/main">
  <p:tag name="KSO_WM_UNIT_TABLE_BEAUTIFY" val="smartTable{1bf4fd74-9bb4-4742-b630-a2c233d64abb}"/>
</p:tagLst>
</file>

<file path=ppt/tags/tag73.xml><?xml version="1.0" encoding="utf-8"?>
<p:tagLst xmlns:p="http://schemas.openxmlformats.org/presentationml/2006/main">
  <p:tag name="KSO_WM_UNIT_TABLE_BEAUTIFY" val="smartTable{1bf4fd74-9bb4-4742-b630-a2c233d64abb}"/>
</p:tagLst>
</file>

<file path=ppt/tags/tag74.xml><?xml version="1.0" encoding="utf-8"?>
<p:tagLst xmlns:p="http://schemas.openxmlformats.org/presentationml/2006/main">
  <p:tag name="KSO_WM_UNIT_INDEX" val="0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57"/>
  <p:tag name="KSO_WM_TAG_VERSION" val="1.0"/>
  <p:tag name="KSO_WM_BEAUTIFY_FLAG" val="#wm#"/>
  <p:tag name="KSO_WM_UNIT_TYPE" val="i"/>
  <p:tag name="KSO_WM_UNIT_ID" val="diagram160052_3*i*0"/>
  <p:tag name="KSO_WM_TEMPLATE_CATEGORY" val="diagram"/>
  <p:tag name="KSO_WM_TEMPLATE_INDEX" val="16005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3_1"/>
  <p:tag name="KSO_WM_UNIT_ID" val="diagram160052_3*l_h_a*1_3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3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5"/>
  <p:tag name="KSO_WM_UNIT_ID" val="diagram160052_3*l_i*1_5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PLACING_PICTURE_USER_VIEWPORT" val="{&quot;height&quot;:6800,&quot;width&quot;:12457}"/>
</p:tagLst>
</file>

<file path=ppt/tags/tag78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2"/>
  <p:tag name="KSO_WM_UNIT_ID" val="diagram160496_4*l_i*1_2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3"/>
  <p:tag name="KSO_WM_UNIT_ID" val="diagram160052_4*l_i*1_3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3"/>
  <p:tag name="KSO_WM_UNIT_ID" val="diagram160496_4*l_i*1_3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a"/>
  <p:tag name="KSO_WM_UNIT_INDEX" val="1_1_1"/>
  <p:tag name="KSO_WM_UNIT_ID" val="diagram160496_4*l_h_a*1_1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"/>
  <p:tag name="KSO_WM_UNIT_PRESET_TEXT" val="LOREM IPSUM"/>
  <p:tag name="KSO_WM_UNIT_TEXT_FILL_FORE_SCHEMECOLOR_INDEX" val="5"/>
  <p:tag name="KSO_WM_UNIT_TEXT_FILL_TYPE" val="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f"/>
  <p:tag name="KSO_WM_UNIT_INDEX" val="1_1_1"/>
  <p:tag name="KSO_WM_UNIT_ID" val="diagram160496_4*l_h_f*1_1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4"/>
  <p:tag name="KSO_WM_UNIT_PRESET_TEXT_LEN" val="80"/>
  <p:tag name="KSO_WM_DIAGRAM_GROUP_CODE" val="l1-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4"/>
  <p:tag name="KSO_WM_UNIT_ID" val="diagram160496_4*l_i*1_4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5"/>
  <p:tag name="KSO_WM_UNIT_ID" val="diagram160496_4*l_i*1_5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a"/>
  <p:tag name="KSO_WM_UNIT_INDEX" val="1_3_1"/>
  <p:tag name="KSO_WM_UNIT_ID" val="diagram160496_4*l_h_a*1_3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"/>
  <p:tag name="KSO_WM_UNIT_PRESET_TEXT" val="LOREM IPSUM"/>
  <p:tag name="KSO_WM_UNIT_TEXT_FILL_FORE_SCHEMECOLOR_INDEX" val="7"/>
  <p:tag name="KSO_WM_UNIT_TEXT_FILL_TYPE" val="1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f"/>
  <p:tag name="KSO_WM_UNIT_INDEX" val="1_3_1"/>
  <p:tag name="KSO_WM_UNIT_ID" val="diagram160496_4*l_h_f*1_3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4"/>
  <p:tag name="KSO_WM_UNIT_PRESET_TEXT_LEN" val="80"/>
  <p:tag name="KSO_WM_DIAGRAM_GROUP_CODE" val="l1-1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6"/>
  <p:tag name="KSO_WM_UNIT_ID" val="diagram160496_4*l_i*1_6"/>
  <p:tag name="KSO_WM_UNIT_CLEAR" val="1"/>
  <p:tag name="KSO_WM_UNIT_LAYERLEVEL" val="1_1"/>
  <p:tag name="KSO_WM_DIAGRAM_GROUP_CODE" val="l1-1"/>
  <p:tag name="KSO_WM_UNIT_FILL_FORE_SCHEMECOLOR_INDEX" val="7"/>
  <p:tag name="KSO_WM_UNIT_FILL_TYPE" val="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7"/>
  <p:tag name="KSO_WM_UNIT_ID" val="diagram160496_4*l_i*1_7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8"/>
  <p:tag name="KSO_WM_UNIT_ID" val="diagram160496_4*l_i*1_8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f"/>
  <p:tag name="KSO_WM_UNIT_INDEX" val="1_2_1"/>
  <p:tag name="KSO_WM_UNIT_ID" val="diagram160052_4*l_h_f*1_2_1"/>
  <p:tag name="KSO_WM_UNIT_CLEAR" val="1"/>
  <p:tag name="KSO_WM_UNIT_LAYERLEVEL" val="1_1_1"/>
  <p:tag name="KSO_WM_UNIT_VALUE" val="23"/>
  <p:tag name="KSO_WM_UNIT_HIGHLIGHT" val="0"/>
  <p:tag name="KSO_WM_UNIT_COMPATIBLE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a"/>
  <p:tag name="KSO_WM_UNIT_INDEX" val="1_2_1"/>
  <p:tag name="KSO_WM_UNIT_ID" val="diagram160496_4*l_h_a*1_2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"/>
  <p:tag name="KSO_WM_UNIT_PRESET_TEXT" val="LOREM IPSUM"/>
  <p:tag name="KSO_WM_UNIT_TEXT_FILL_FORE_SCHEMECOLOR_INDEX" val="6"/>
  <p:tag name="KSO_WM_UNIT_TEXT_FILL_TYPE" val="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f"/>
  <p:tag name="KSO_WM_UNIT_INDEX" val="1_2_1"/>
  <p:tag name="KSO_WM_UNIT_ID" val="diagram160496_4*l_h_f*1_2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4"/>
  <p:tag name="KSO_WM_UNIT_PRESET_TEXT_LEN" val="80"/>
  <p:tag name="KSO_WM_DIAGRAM_GROUP_CODE" val="l1-1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9"/>
  <p:tag name="KSO_WM_UNIT_ID" val="diagram160496_4*l_i*1_9"/>
  <p:tag name="KSO_WM_UNIT_CLEAR" val="1"/>
  <p:tag name="KSO_WM_UNIT_LAYERLEVEL" val="1_1"/>
  <p:tag name="KSO_WM_DIAGRAM_GROUP_CODE" val="l1-1"/>
  <p:tag name="KSO_WM_UNIT_FILL_FORE_SCHEMECOLOR_INDEX" val="6"/>
  <p:tag name="KSO_WM_UNIT_FILL_TYPE" val="1"/>
</p:tagLst>
</file>

<file path=ppt/tags/tag93.xml><?xml version="1.0" encoding="utf-8"?>
<p:tagLst xmlns:p="http://schemas.openxmlformats.org/presentationml/2006/main">
  <p:tag name="KSO_WM_TAG_VERSION" val="1.0"/>
  <p:tag name="KSO_WM_TEMPLATE_CATEGORY" val="diagram"/>
  <p:tag name="KSO_WM_TEMPLATE_INDEX" val="160100"/>
  <p:tag name="KSO_WM_UNIT_ID" val="diagram160100_5*g*1"/>
  <p:tag name="KSO_WM_UNIT_CLEAR" val="1"/>
  <p:tag name="KSO_WM_UNIT_LAYERLEVEL" val="1"/>
  <p:tag name="KSO_WM_UNIT_VALUE" val="30"/>
  <p:tag name="KSO_WM_UNIT_HIGHLIGHT" val="0"/>
  <p:tag name="KSO_WM_UNIT_COMPATIBLE" val="1"/>
  <p:tag name="KSO_WM_UNIT_RELATE_UNITID" val="diagram160100_5*n*1"/>
  <p:tag name="KSO_WM_UNIT_PRESET_TEXT_INDEX" val="3"/>
  <p:tag name="KSO_WM_UNIT_PRESET_TEXT_LEN" val="23"/>
</p:tagLst>
</file>

<file path=ppt/tags/tag94.xml><?xml version="1.0" encoding="utf-8"?>
<p:tagLst xmlns:p="http://schemas.openxmlformats.org/presentationml/2006/main">
  <p:tag name="KSO_WM_UNIT_INDEX" val="0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57"/>
  <p:tag name="KSO_WM_TAG_VERSION" val="1.0"/>
  <p:tag name="KSO_WM_BEAUTIFY_FLAG" val="#wm#"/>
  <p:tag name="KSO_WM_UNIT_TYPE" val="i"/>
  <p:tag name="KSO_WM_UNIT_ID" val="diagram160052_3*i*0"/>
  <p:tag name="KSO_WM_TEMPLATE_CATEGORY" val="diagram"/>
  <p:tag name="KSO_WM_TEMPLATE_INDEX" val="160052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h_a"/>
  <p:tag name="KSO_WM_UNIT_INDEX" val="1_3_1"/>
  <p:tag name="KSO_WM_UNIT_ID" val="diagram160052_3*l_h_a*1_3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3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52"/>
  <p:tag name="KSO_WM_UNIT_TYPE" val="l_i"/>
  <p:tag name="KSO_WM_UNIT_INDEX" val="1_5"/>
  <p:tag name="KSO_WM_UNIT_ID" val="diagram160052_3*l_i*1_5"/>
  <p:tag name="KSO_WM_UNIT_CLEAR" val="1"/>
  <p:tag name="KSO_WM_UNIT_LAYERLEVEL" val="1_1"/>
  <p:tag name="KSO_WM_DIAGRAM_GROUP_CODE" val="l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2"/>
  <p:tag name="KSO_WM_UNIT_ID" val="diagram160496_4*l_i*1_2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i"/>
  <p:tag name="KSO_WM_UNIT_INDEX" val="1_3"/>
  <p:tag name="KSO_WM_UNIT_ID" val="diagram160496_4*l_i*1_3"/>
  <p:tag name="KSO_WM_UNIT_CLEAR" val="1"/>
  <p:tag name="KSO_WM_UNIT_LAYERLEVEL" val="1_1"/>
  <p:tag name="KSO_WM_DIAGRAM_GROUP_CODE" val="l1-1"/>
  <p:tag name="KSO_WM_UNIT_LINE_FORE_SCHEMECOLOR_INDEX" val="14"/>
  <p:tag name="KSO_WM_UNIT_LINE_FILL_TYPE" val="2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96"/>
  <p:tag name="KSO_WM_UNIT_TYPE" val="l_h_a"/>
  <p:tag name="KSO_WM_UNIT_INDEX" val="1_1_1"/>
  <p:tag name="KSO_WM_UNIT_ID" val="diagram160496_4*l_h_a*1_1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"/>
  <p:tag name="KSO_WM_UNIT_PRESET_TEXT" val="LOREM IPSUM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第一PPT，www.1ppt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82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cyODEwNjc1NjIyIiwKCSJHcm91cElkIiA6ICIxODAzNTE3MDc5IiwKCSJJbWFnZSIgOiAiaVZCT1J3MEtHZ29BQUFBTlNVaEVVZ0FBQWxVQUFBTFhDQVlBQUFDa2ZyVmhBQUFBQ1hCSVdYTUFBQXNUQUFBTEV3RUFtcHdZQUFBZ0FFbEVRVlI0bk96ZGVYeFU5ZDMzLy9lWkpabE1rc2tHZ1JEQ1RrSllaUmRraVlvVlJZdWdVclcxN2RYTHU3MnNsN1ZLcTlXcjdYWDk3Tzl1YTlWYWI5dHFSWHUxbDdkZVhsb1h4R3Bkd0FVUVdRSWlzbStSRUpic3lXUlBaczc5eDVCbFNFSVdUcGhrOG5vK0hqeVlPZWZNT1orQlpQTE85M3pQNXhpbWFab0NBQURBZWJHRnVnQUFBSUJ3UUtnQ0FBQ3dBS0VLQUFEQUFvUXFBQUFBQ3hDcUFBQUFMRUNvQWdBQXNBQ2hDZ0FBd0FLRUtnQUFBQXNRcWdBQUFDeEFxQUlBQUxBQW9Rb0FBTUFDaENvQUFBQUxFS29BQUFBc1FLZ0NBQUN3QUtFS0FBREFBb1FxQUFBQUN4Q3FBQUFBTEVDb0FnQUFzQUNoQ2dBQXdBS0VLZ0FBQUFzUXFnQUFBQ3hBcUFJQUFMQUFvUW9BQU1BQ2hDb0FBQUFMRUtvQUFBQXNRS2dDQUFDd0FLRUtBQURBQW9RcUFBQUFDeENxQUFBQUxFQ29BZ0FBc0FDaENnQUF3QUtFS2dBQUFBc1FxZ0FBQUN4QXFBSUFBTEFBb1FvQUFNQUNoQ29BQUFBTEVLb0FBQUFzUUtnQ0FBQ3dBS0VLQUFEQUFvUXFBQUFBQ3hDcUFBQUFMRUNvQWdBQXNBQ2hDZ0FBd0FLRUtnQUFBQXNRcWdBQUFDeEFxQUlBQUxBQW9Rb0FBTUFDamxBWEFDQThtWVY1MHZGRFVzRnhtWlZsVWwxTnFFc0tIV2VrRk8yUk1YQ29sRG9tOExkaGhMb3FBQll6VE5NMFExMEVnUEJoRnAyVXVlTURxZmhVcUV2cHZlS1NaSnQydVRSd2FLZ3JBV0FoUWhVQXk1ajdzMlYrL3JIRXgwckhERVBHK05reUpzd05kU1VBTEVLb0FtQUpjOWRHbVhzM2g3cU1Qc2NZTTBYR3RNdERYUVlBQ3pCUkhjQjVNNC9zSWxCMWszbG9wOHg5VzBOZEJnQUxFS29BbkI5dmljenQ2MEpkUlo5bWZyRlJLc2tQZFJrQXpoT2hDc0I1TWJQZmwveStVSmZSdC9uOThtOTdMOVJWQURoUGhDb0EzWGY2UzVuNXVhR3VJanlVbkpaNWJGK29xd0J3SGdoVkFMck52M2RMcUVzSUsrYis3RkNYQU9BOEVLb0FkSXRaVmlReFNtV3RrdFAwOXdMNk1FSVZnTzdKT3hqcUNzS1NlWFIzcUVzQTBFMkVLZ0RkWXVZZUNIVUo0ZW4wbDZHdUFFQTNFYW9BZEpsWlhTR1ZGWWE2akxCa1ZwUktWZVdoTGdOQU54Q3FBSFNaVVZvUTZoTENHbGRVQW4wVG9RcEFsNWtXaGlvalphUVU0V3F4d0pBeDh5dnRQMi9KN3BDUk1VTnlPRHQzckpFVFpJeWVFcnhzeGhXUzI5UCtpK0lIeW5iWlRVMjFOTEt0dUVjeWV1Z2psTW5xUUo5RXFBTFFkZVZGMXUwcmJvQnNXVGRLenNnekN3d1pJeWUyMk9EczV5MzQvVkpzdkl5NTF3WUZubllOSGluVFc5ejgzQmtoSXpudG5LZmJqS0ZqWlZaNUE0OHpaOHNZTzdYajQ1eXZTazcvQVgyUkk5UUZBT2g3eklwUzYvYTFiNnVVbENJamRZeU1peFkyTGJkZDkvMmc3V3pYZlYvKzFVOUtMZThCYi9wbFpxK1ZMZXRHYWZRVW1ZYythL3NnQTFKbG0va1ZLZG9qSTJHZ1pFcXFyNVY1Wkpma2pKVHQwaFhCTlpsK21SLytUWkprREI4dmMvdmF3SXJrTkdsUHo5L2owS3dzVnljaUlvQmVobEFGb091cUt5M2RuYm54amNEZk9ic2x3eWJialQrVS8vVS9CbGFlL2J6VmkwMlpPWHRrWExRdzBKRzhycWIxTm9WNThtOTlWOGFvaVRKM2ZDRFYxMG1TYkZkOFEvNVAxZ1NOVkJrVDVzcUlpWmVwTTZjbW96MHlUK1ZJRVM0WkExT2wyVmZLT0JQc2JFdSswMXpHenZVeWMvZWY5NytGcExiZkE0QmVqOU4vQUxxdUozL29kMmVJWnZBSXllK1RrVEc5L2QwT0hTc2RQeWpiNG04SG5nOGVJZm5xcFlManNsMnlWUEw1SkJreTB0TGxQek15WldUT0RyellOR1dNR0MvejZHNzUxNnlTLzgxbkpFbit2LzlaL2plZmtmL05aNndMVkpKVVgydmR2Z0JjTUlRcUFGM25hN0JrTjBibWJObVczU0hiRFhlMVhCcDhpcThqRVM0WlEwYkovOG1iZ1Vub1RYT3pXdTdTa0RGb1dHREVxWkhOTG5QM3BzRGpTSmRrK2dPalVwOTlLSlVXeUVnZEk3bmN6YnNZTWFIOTA0dFc4L3N2ekhFQVdJclRmd0M2b1F1aDUxeDcyYnRaNXQ3TmdWRGxqcFZ0MGRjREt3eER0cS8rUzlDMmpjLzliendWdE53WWMxR2dCVUhCY1ptbmNtUmt6SkQ1eGNiZ0E3azlVblNjYkZmY0tybmNzbDM1cmNDKzN2bHJZTDNkR2JnQ01UKzN1WjNCcUVreXM5ZktXSGg5WU52MXIwblZGWmE4NzQ1WjgrOEw0TUlpVkFIb09ydERhcWkzZHA5Vlh2bmZlRXJHa0ZFeU1tZkx2L2EvQThzYjUxU2RGYVlrU1M2M2pJenBnY0FqeWZ4aWsyeFhmRjNtMFMra3lyTG03U3JMNUgvMUNVbVM3ZHJ2Tm9lcHh2Y1M0WktSTWtxbXQvbUd4dWEyOTZWcWI5UFpTTnVpVzFvZDNuYk5iY0hIV1BjLzNYcnJyWGRzdDJZL0FDNG9RaFdBcm91SXNqNVVOUm8yVG1iZW9VNXRhc3o0aXN5VFI2WENFNEVGRlNVeWorNlNiZGFWOG4vNGN2dW5FVzEyS1NwR3FxMldNV0NJVkh4S3h1aEpNZzgwaHlwVmU0TmU0bC96ZFBBdVZ0d1RtRnRsV24rcXptanJGQ2FBWG84NVZRQzZyc1ZjSXlzWmFla3lrbEprSHQ3WjhiYVQ1OHVJSHlCeis3cWc1ZWF1alpJcldzYlVTNXUzSFRSTXh0eHJBcWNYWGRHeUxmbG4yZVlzQ1FTck1WTms3dDBpMVZTMzN3L3JRb3QwZGJ3TmdGNkhrU29BWFJjVGIwM1hiMmVrak9tWFM0Wk54cGdwTXRJeUFxZnl6clE4YUpOaGszSFJRaG5ETXdPbjI4NitFdEhYSVAvR04yUzcvQ2JKR1NGeit6cVoxWlV5Y3ZiSzd5MlI3ZElibTBhZGpHSGpaRVRIeVgvaXNNemFLdG5tTDVOWmZDcjA5eldNaWczdDhRRjBDNkVLUUpjWm5pUkxwbEliSXlaSU5ydjg3L3lYalBHenBaaDQyYkp1REZ6OVp2b0RmOXRzVXJWWHRxVzNTOTVpbWNXblpLU09DUVNxOWpxN2x4ZkovOUVyc3MxYkttWE9sdm41ZXBtTjI1NDVKV2dNSHk5amFsYnphY0xDRXpMM2JaUHQwaFV5dDcwdjgvZ0JDOTVoOTVodUQ4MC9nVDZJVUFXZzYrSUhXckliOC9CTzZkQ09RQVBQVDk5cURtcUdMUkNtbWlac200RUw0dncreWVHVXVXZHp4NzJ5aWsvSi84NS90ZDN6S2RJdFkveHMrVGUrSWJXNGo2RzVkN05VWHlOajdFVXlUeDJWR3VwbGJudXY3ZHEzdk5Najg2a2t5VWdjMUNQN0JkQ3pETlBzU2tNWUFGRGdTcjAzVjRXNml2TmpkTEVmMWdWa3UvcWZwSmlFVUpjQm9JdVlxQTZnNjl5eFVteGlxS3M0UDcwMFVDbmFRNkFDK2loQ0ZZQnVNZExHaHJxRXNHUU1HaDdxRWdCMEU2RUtRTGNZUTlORFhVSllNa2FNRDNVSkFMcUpVQVdnZStJSHlraEtDWFVWNGNXVEpBMUlEWFVWQUxxSlVBV2crekpuaGJxQ3NHS2tUd3QxQ1FET0E2RUtRTGNaS2FPa1JFYXJMT0ZKNmowZDNRRjBDNkVLUVBjWmhtd3pGd1Y2U3FIN0RKdHNNNjRJdEhrQTBHZnhTUWpnL01RTmxERjVRYWlyNk5PTXpKblNnQ0doTGdQQWVTSlVBVGh2UnZvMEdhT25oTHFNUHNrWVBrN0d4RXRDWFFZQUM5QlJIWUJsekYwYlpPN2IybnNiYS9ZeXh0aXBNaTdLNHJRZkVDWUlWUUFzWlo3S2tmblpoMUo1Y2FoTDZiV01tSGhwOG53WlEybWdDb1FUUWhVQTY1bW16Sk5IcFdON3BkSUNtVlVWVWtOZHFLc0tIWWRUY2tYTFNFaVcwakprcEk0TzNEUWFRRmdoVkFIb0Z6Nzg4RU5sWldXRnVnd0FZWXhRQmFCZm1ENTl1ckt6czBOZEJvQXd4dmd6QUFDQUJRaFZBQUFBRmlCVUFRQUFXSUJRQlFBQVlBRkNGUUFBZ0FVSVZRQUFBQllnVkFFQUFGaUFVQVVBQUdBQlFoVUFBSUFGQ0ZVQUFBQVdJRlFCQUFCWWdGQUZBQUJnQVVJVkFBQ0FCUWhWQUFBQUZpQlVBUUFBV0lCUUJRQUFZQUZDRlFBQWdBVUlWUUFBQUJZZ1ZBRUFBRmlBVUFVQUFHQUJRaFVBQUlBRkNGVUFBQUFXSUZRQkFBQllnRkFGQUFCZ0FVSVZBQUNBQlFoVkFBQUFGaUJVQVFBQVdJQlFCUUFBWUFGQ0ZRQUFnQVVJVlFBQUFCWWdWQUVBQUZpQVVBVUFBR0FCUWhVQUFJQUZDRlVBQUFBV0lGUUJBQUJZZ0ZBRkFBQmdBVUlWQUFDQUJRaFZBQUFBRmlCVUFRQUFXSUJRQlFBQVlBRkNGUUFBZ0FVSVZRQUFBQllnVkFFQUFGaUFVQVVBQUdBQlFoVUFBSUFGQ0ZVQUFBQVdJRlFCQUFCWWdGQUZBQUJnQVVJVkFBQ0FCUWhWQUFBQUZqQk0welJEWFFRQTlJUlZxMVpwMDZaTmtxU2RPM2RxeXBRcGtxU0pFeWZxbm52dUNXVnBBTUlRSTFVQXdsWmFXcHAyN3R5cG5UdDNTbExUNCtUazVCQlhCaUFjRWFvQWhLMjVjK2ZLTUl5Z1pZWmhhTW1TSlNHcUNFQTRJMVFCQ0ZzZWowY1hYM3h4MExLSkV5Y3FJU0VoUkJVQkNHZUVLZ0JoN2NvcnJ3eDZ2bURCZ2hCVkFpRGNFYW9BaExXV3B3QU53OUJWVjEwVjRvb0FoQ3RDRllDd2xwU1VwR25UcGttU01qSXlsSktTRXVLS0FJUXJRaFdBc0xkNDhXSkpuUG9EMExNSVZRREMzcHc1Y3lTMW5sOEZBRlp5aExvQUFIM1B0Yjg4RU9vU3VzdzlmS0h1ZktGT1V0K29mYzBENmFFdUFVQVhNVklGb0Yvd1RMNDExQ1VBQ0hPRUtnRDlnaTBpT3RRbEFBaHpoQ29BQUFBTEVLb0FBQUFzUUtnQ0FBQ3dBS0VLQUFEQUFvUXFBQUFBQ3hDcUFBQUFMRUNvQWdBQXNBQ2hDZ0FBd0FLRUtnQUFBQXNRcWdBQUFDeEFxQUlBQUxBQW9RcEFyK055Mm5UVHZDUVpobVFZMHBMcDhSb1E2d2gxV1FCd1RueEtBUWlwcDI4ZkdmUjhZSnhEWDN2a2tCWk9pSlhUYm1qcUtMZktxM3phZXFpeWFadW9DSnNlLytmaDU5enY0QVNudnZyTEE1S2t0QUVSZXZoYnc0TFcyd3pKRldGVFZhMi8wN1U2N1lZY2RrUFZkYTFmODdNWGp1dmd5WnBPN3d0QStDRlVBUWdacDkzUUcxdEw5TzVuWmFwck1EVjlWTFF1eVl4UlhZT3A1ejRxMVAzTGgraDNhMDdwMDRNVit2YWxBNVZmVnErWFB5bFdkWjFmMzMzeTZEbjMvZktQeHpROXppMnMwMDJQSGdwYVAzOThyT1pueHVxWHI1em9kTDAvdmk1Rk9mbTFldm1UNHE2OVVRRDlBcUVLUUpCZi8vclhtajkvdnFaUG55Nlh5OVdqeC9MNVRjVzU3WHIwMjhQMDVEdjV1bnA2dkI1WmZWS1M5TW0rQ24yMDI2c2xNK0wxamF3QittaDN1ZFpzSzIxNjdiL2RNRVJERWlMYTNYZWtvL1hzaGhkWE5nZXRDSWNoMHd4ZTFxZ3hnRDMxdlJGQnk0Y2tSU2g5aUV1WFQvS2M5VDZrTzFibGRQaCtBWVEzUWhXQUlLKysrcXBlZnZsbFJVVkY2ZEpMTDlXaVJZczBjK1pNdWQxdXk0L2xONlhuUHk1U1ZhMWYvM3JWSVAzM2hpSTk5ay9OcCttY0RrUEhDdXZrc0J2NllKZFhOUzFPdS8zdnY1MTdoS25sU0ZXajZFaWJydi9OUWRVMW1KS2ttV09pdGUxUXBjd3o2eU1jaGw2NWQyelQ5aW1KRVZyNnE4QXB4T2Z1R3QxME9ySHgrYTJQSDVZa3JiNC92V3R2SEVCWTZ2T2hxcUNnUURVMXpHTUFyR0szMitYeitWUmRYYTIzM25wTGI3MzFsaUlqSTdWdzRVTE5temRQVTZkT3RleFlxWWtSdW1GdW90d1JOcTM4eXpGVjEvbTFmbzgzYUJ1YklWMC9KMUdQZkN0TkIwN1U2TDNQeTNUVEpVa2Q3anZTYVdzYWFmcVhQK1cwdWMzUFY2VHF1bDhmbE05dnRya2VBTHFpejRlcWE2NjVSa09HREFsMUdVRFlxSyt2YjdXc3RyWlc3Nzc3cnQ1OTkxMjVYQzVGcE4rbzZER0xaUmpuZHdGeDJvQUlmWGEwVWgvdDl1ckZlOGFveU52UTVuWWV0MTMvL01lakdwa2NxWjA1VmRwNXRGcnp4c2ZvcmV5eXBrQzA1b0YwM2JFcVI4Y0s2aVJKeVhGT2pSb1VxVThQVkxTNVQ2ZmRrTitVL0owTVZMRlJOdjNoZjQzbytwc0UwRy8wK1ZEVjBOQ2cxMTU3TGRSbEFHRmo3dHk1cXEydERWcm1kRG8xZGVwVVpXVmw2Y29ycjlTdGY4eTM1Rmd0QTArRTAyaDNYdEtyOTQxVmVaVlBPM09xSkVsMURYNk5IdXpTbzkrTzAwT3ZuZERKa2tBUVhQblZGUDMwaGVOYU5ObWpHK1lrNnUvWnBlMkdxdVI0cDBvcUd0VFpNU3B2dFQrb3Z1ZnVHdDNKVndMb0wvcDhxQUpnTFovUEowbUtqSXpVOU9uVGRkbGxsMm5Sb2tXS2pZMXRzWlUxb2FxN0ttdjkrdDJhVTVxWEdhdjBJUzZOSGh5WVVMLzVRSVgrY3VjbzdjbXQxZy8vL0tVS3l0c2UrWktrZWVOaVZPOHpsWkhxMHY2OGpxY1FNRklGb0NPRUtnQkJzckt5TkgvK2ZGMSsrZVdLaW9xNllNYzFUV25WOTBmSzV3c2VPNHB3MnBvbWxrdVMzV1pvMHZBb3pjMkkwY3l4TVRweXFsWnZaUWV1Q254aGZaRXFhdno2K29Ja1hUc2pRVzl0TDlXcDB1YlRtYmYvS1VmMURhWW1Eb3ZTc29zVDljcW1ZdjNyVllQazgwdXJ0NVJvL1I2dnZ2bjRrVGJyWTZRS1FFY0lWUUNDUFBUUVF5RTU3dlcvT2FnN3J4NmtqL1o0OVhsT2xSeDJROTlmbkt6S0dyK2VYVnZRdE4zQ0NiRzZZa3FjUHZ5aVhNK3ZMMUpGdFYveDBYWTFUbzE2WTJ1SnRoNnEwRTN6a3ZTSDc0N1F6cHdxL2VLbFBKa0tCTExiRnlkcjRRU1AvdkNQMC9wNHQxY3ZmMUtzcVNQZHVtRk9vbTdOR3FCWE5oWHIzYy9LVk85ajhqcUFyakZNMCt6VG54elRwMDlYZG5aMnFNc0ErcFZyVzdRV09COExKc1RxR3dzR05EMjMyeVNIM1ZCdGZlQmpLU0hHcnBJS1g5QnJXamI5bkRyU3JRZHZIaXEvS1gyMHUxeS9mZU5VMExhdUNKczhVWFk1SFlaK2Z1TVFKY1U2OWZHZWNyMjBzVGhvQkt0UjV0QW9mV05Ca3V4MlF6OTVMbGRySGtoWFhsRmc0cnZIYlZkNVZYTXRMWiszYkwxZ2xUVVAwS1lCNkdzSVZRQzZ6S3BRWlFYanpOOGRmWkJOR3hXdFBjZXJnM3BkdFNmT2JWZFpsVThUaDBYcGkyUFZIVzZmT1RSS2U0OTN2RjFYRUtxQXZvZlRmd0Q2dE03K1ZyajlTR1hIRzUxUmRtWUVxak9CU3BMbGdRcEEzM1IrVFdZQUFBQWdpVkFGQUFCZ0NVSVZBQUNBQlFoVkFBQUFGaUJVQVFBQVdJQlFCUUFBWUFGQ0ZRQUFnQVVJVlFBQUFCWWdWQUVBQUZpQVVBVUFBR0FCUWhVQUFJQUZDRlVBQUFBVzRJYktBTHBzelFQcG9TNmh5ejc4OEVObFpXV0Z1Z3dBWVl5UktnRDl3c3FWSzBOZEFvQXdSNmdDQUFDd0FLRUtBQURBQW9RcUFBQUFDeENxQUFBQUxFQ29BZ0FBc0FDaENnQUF3QUtFS2dBQUFBc1FxZ0FBQUN4QXFBSUFBTEFBb1FvQUFNQUNoQ29BQUFBTEVLb0FBQUFzUUtnQ0FBQ3dBS0VLQUFEQUFvUXFBQUFBQ3hDcUFBQUFMRUNvQWdBQXNBQ2hDZ0FBd0FLRUtnQUFBQXNRcWdBQUFDeEFxQUlBQUxBQW9Rb0FBTUFDaENvQUFBQUxFS29BQUFBc1FLZ0NBQUN3QUtFS0FBREFBb1FxQUFBQUN4Q3FBQUFBTEVDb0FnQUFzQUNoQ2dBQXdBS0VLZ0FBQUFzUXFnQUFBQ3hBcUFJQUFMQUFvUW9BQU1BQ2hDb0FBQUFMRUtvQUFBQXNRS2dDQUFDd0FLRUtBQURBQW9RcUFBQUFDeENxQUFBQUxFQ29BZ0FBc0FDaENnQUF3QUtFS2dBQUFBc1FxZ0FBQUN4QXFBSUFBTEFBb1FvQUFNQUNoQ29BQUFBTEVLb0FBQUFzUUtnQ0FBQ3dBS0VLQUFEQUFvNVFGd0FBUFdYVnFsWGF0R2xUMC9QdmZPYzdrcVNKRXlmcW5udnVDVlZaQU1JVUkxVUF3bFphV3BwMjd0eXBuVHQzU2xMVDQrVGs1QkJYQmlBY0Vhb0FoSzI1YytmS01JeWdaWVpoYU1tU0pTR3FDRUE0STFRQkNGc2VqMGNYWDN4eDBMS0pFeWNxSVNFaFJCVUJDR2VFS2dCaDdjb3Jyd3g2dm1EQmdoQlZBaURjRWFvQWhMV1dwd0FOdzlCVlYxMFY0b29BaEN0Q0ZZQ3dscFNVcEduVHBrbVNNakl5bEpLU0V1S0tBSVFyUWhXQXNMZDQ4V0pKblBvRDBMTUlWUURDM3B3NWN5UzFubDhGQUZhaStTZUFzRlZaNDlQbmh5dTE2NGlwV2ZPdVZGTHkwRkNYaERCdzdTOFBoTHFFc0xmbWdmUlFsOUF0aENvQVlhZW9yRjdiRDNpMTYwaUYvR1pnV2RyVWIranBOU2MwZmtTMHBtZDRsQnp2REcyUkFNSU9vUXBBV0RCTktUZS9SdHYyZTNYa1JIV3I5Ukd1R0ptbXRQdG9wWFlmclZSYWNxUm1aOFpwZUlwTFJodjdBNEN1SWxRQjZOTjhQbE1IamxkcHk5NXlGWlRXZC9wMXVmbTF5czNQVjZMSHFkbVpIcVdudWVWMEVLOEFkQitoQ2tDZlZGUG4xeGRIS3JSMVg3a3FhL3pkM2s5eGViM2UzbHlrRDNlVWFFYW1SeE5IUml2YVpiZXdVZ0Q5QmFFS1FKOVNWdG1nSFFlOCt1eFFoUnA4cG1YN3JhN3phLzNPVW4zeVJaa21qNHJSMVBSWUpjYnlFUW1nOC9qRUFOQW5uQ2lxMWZZREZkcC9yRkttZFZtcUZaL1AxSTZEWHUwNDZOWG8xQ2pOSE9mUjBJR1JQWGRBQUdHRFVBV2cxL0w3VFIwNVdhT3RlOHVWVjFoN3dZOS9PSzlhaC9PcU5TZ3hRck16UFJxZEdpVzdqWGxYQU5wR3FBTFE2OVExK0xYdnl5cHQzbE91c3NxR1VKZWowOFYxZW1Oam9XS2k3SnFWNmRHRWtkR0tkTkk3R1VBd1FoV0FYcU95eHFlZGg3ekszbCtoMnZydVR6N3ZLUlhWUHEzYlhxSU5uNWZwb3JFeHVtaE1qRHpSZkl3Q0NPRFRBRURJRlpUV2FmdUJDdTNPcVpUZjM0TVRwaXhTMStEWGxyM2wycmJQcTR6aGJzMUlqOVdneEloUWx3VWd4QWhWQUVMQ2xIVHNWSTIyN2l0WHpxbWFVSmZUTFg3VDFONmNTdTNOcVZSYXNrdXpNajBhTWRnbGcybFhRTDlFcUFKd1FUWDRUQjNJcmRMV2ZWNFZsTmFGdWh6TDVPYlhLRGUvUmdteERzM0s5R2pjc0dpYWlRTDlES0VLd0FWUlhldlRGMGVydEcxZnVTcHJmS0V1cDBtazA2YTZCcjlsYlJwS3ZBMTZaMHV4UHZxc1ZEUEdlVFJwWkxTaW8yZ21pcTZKanJTcHFzNjZyMHRjR0Z5K0FxQkhsVlkwNklNZEpmclRHeWYwMFdjbElRbFVoaUV0bXord3pYbFAxOHhOMGlXVDRpMC9aazJkWHhzK0w5WFRhMDdvdmEzRktpenIvQzEwMEQvWURPbG5ONlpxekdCWHEzVS92aTVGMzFnNElBUlY0WHd3VWdXZ1I1d29yTk8yL2VVNmtGdlZxZTEvZE5Nd2xWYTAzVDRoUHNhaFIxNDgxdlQ4am1WRFcyMFRHV0dUejJlMjZySys2MGlGUHQ1WnFwMkhLM1Q5d21TOXRha3dhQTdYKzl0S3RPTFNaRzNiVjY2YXV0WlhIUDdvcG1HcXFBNEV3YWhJbXg1N0tWZDNyMGhUZFczenRwRk9teDcvVzI2YnRmdjhwblllcnRET3d4VWFOU1RRVERRdG1XYWlrUHltOVBiMlV2M0hUYWw2ZFBWSjdUamEvTDN5eDMvazYzOS9mYWhlMzF3aWIzWHJYMFRXUEpDdUltL2crOFhqdG12NVF3ZjE2bjFqVlY3VnZHMjB5NlliSHo2a3RBRVJldmhidzRKZWJ6TWtWNFJOVmJXZHY4cldhVGZrc0J1cWJ1UDc1R2N2SE5mQmszMXpicVNWQ0ZVQUxPTTNwU041MWRxeXQxd25pcnJXck5Qbk4vWE1teWZhWEhmM2lyU2c1Mzk0N1hqUTg4bWpZelFqSTFZdnJzdFhWVHNqWVVkT1ZPdU5EUVdxcmZlMzJwOGszWDVkYXRQalQzYVZhZlBlOHFhNm5scWQxNnFPeG1XU2ROY05yZmZYWGcxSFRsUXJPZDZwV2VNOUdwdnFsdDBlZnZPdUxydnNzbGJMS2lvcUZCRVJvWWlJNE5IQ1pjdVc2YzQ3Nzd4UXBmVTYydzVYNnRldm5sQkZqVit2M2pjMmFKMGg2YTgvR05YMC9JV1BpL1MzVGNXU3BIcWZxVzgvY1VTU2dsN1h1RXlTWHY3eEdFbFNibUdkYm5yMFVOQys1NCtQMWZ6TVdQM3lsYmEvNTlyeTQrdFNsSk5mcTVjL0tlNzBhL29iUWhXQTgxYlhZR3JQMFVwdDJWZXU4bTQyNjdUYkRIMzdxcFIyMTdYRllUZDA2ZFFFcFNSRktOSGoxTVNSMFJxY0dLRk51OHVESnNFbmVad2FFTy9VL21PQmtZREhYbW9lVllxS3RPbU9aVU9EUnNKNlduNXB2ZDc4cEVneFVhV2FPUzdRVE5RVkVUNnpNZGF0V3hmMC9OVlhYOVh6enordlZhdFdLVEV4TVVSVmRjNlRUejZwakl3TXpaa3pSMUZSVVQxNnJMUUJFUm8rTUZJYjlub2xTY3NmT3RpMHp1TzI2L2tmanRhMXZ6eGcyZkZlWERtbTZYR0V3NUJwQmk5cjFCakFudnJlaUtEbFE1SWlsRDdFcGNzbmVZS1crL3pTSGF0eUxLdXpMeU5VQWVpMmltcWZQanRVb1IwSHZPZmRyTlBuTi9XWHQwKzJ1YTZ0a2FYaGcxeGFOQ05SSjR0cTlkOXJUK3V1RzlLVXZkK3JDU09qZGYzQ2djb3JyTldHejB0VjRtMlFLV25lcEhpbEpidjB3ZllTK1hwSkw2eUthcDgrMkZHaURidk9OQk1kSGFPNG1QRDVXSzZ0cmRWdmYvdGI3ZHExU3prNU9WcXpabzEyNzk2dDIyNjdUZW5wNmFFdXIwM3Z2ZmVlbm5ubUdVVkVSR2orL1BsYXRHaVI1c3labzlqWVdNdVBaWnJTclF1VE5HbDRsRmE5VjJEcERjTGJFaDFwMC9XL09haTZoc0J4Wm82SjFyWkRsV284YW9URDBDdjNObzk2cFNSR2FPbXZBcUh1dWJ0RzY2c3RBdDV6ZDQzV3JZOGZsaVN0dnI5My9sK0dRdmg4OXdLNFlBcEs2NVc5MzZzOU9aWHlXM1I1a3QxbTZMWnJoclM3cmxHU3g2bkxwaVZvUUp4VDYzYVVOSTArU1pKcG12cjhjSVgyNWxScTlvUTRmZlBLRk8wOFhLR1BQaXZSOCsrZDBvSXA4YkxialU2RnFvdkhlelF6MHlPN3pkQ2Qxdzl0cXVQTzY0Y0dMWk1rcHlQdy9JbFhqcmUzdTNPcWIvQnI2OTV5YmR0WHJveTBhTTBZRjZ2Qlp5YlZtNllwODh5L2NjdkhMWiszWEgvMjMyY3ZhKzkxalg4TXcralNmaVhKTUF4RlJFUW9JU0doYWRubXpadjEwRU1QYWNLRUNYcjIyV2MxYjk0ODNYenp6WHJ6elRkMTExMTNhZkxreWJyampqczBiRmhncnMvcDA2ZFZWVldsaG9hR0x0WFEwWHZzNkxWbmIxOVRFNWdYVkZkWHA3VnIxMnJ0MnJWeU9CeWFPM2V1NXN5Wm8zSGp4a2xxUGJHOE80NFgxZWxIZjgzVnR5NGRvQWlIMGFsUXRlS1NSQzIvT0ZGT3U5RTB5dFQ0dU9VeVNYSTViWHB4NVpoV3AvNGEvWHhGcXE3NzljRmU4MHRHT0NCVUFlaXl1bnEvcW1wOU1tWGRoL0VySHhYbzZNbnFOdGVOVEdrK0RWTmQ1MWR1UWExV2J5aFVYVVB6Nk5paHZPcW1hdXA5cGpaOFhxbzlSeXMxTkRsU3BobTRHdS9kcllHNUlOZk1HYUN4YWNHbmRscU9oajMyVXE0KzNWT3VUL2VVNis0VmFVMWhxZkh4RDI5TUN3cFFkOTJRMXUxQUZjeFFUWjFQdFhWK3JWbXpSZzgrK0tBTXc1RFJvcHRveStkdHJXdTV2REdjdEh6ZTFqN08zbmRYanhjZkg2K0pFeWZxSnovNWlZNGVQYXFISDM1WWh3OGYxbzkrOUNOZGNjVVZUZHZiN1hZdFg3NWNWMTk5dFo1OTlsbmRjc3N0dXY3NjYzWDMzWGZyaFJkZTBKNDllK1QxZWp1c3I2MWF1L0wzdWQ1amVYbDVxLytWaG9ZR2Zmenh4L3I0NDQ4bFNiR1p5eFdUc1ZTRy9meTc2SHVyZmZyOVc2Y2xTVDllbXFJNTQyS0MxcmVjTDdYOG9ZTjZhV094WHRwWXJGZnZHOXNVbGhvZnYzTHYyS0FBOWZLUDJ3OVVUcnNodjZsTzM4RWdOc3FtUC95dkVWMTVhLzBTb1FwQWw2VU9qTlR5Z1FOVld0R2d6WHZLdGU5WWxlb2J1bjc2YjJDOFU5Y3ZURzV6WFV5VXZlbXF1NWFlV3AyblQzZVhhZVhYaHJXNld1LzcxeldQSHJraWJQcmR5N2txUGh4b1pXQVkwcmNXcCtoLzFwM1dtNXNLcFUyQjdScm5WTFdjWjlYSWJqUGthMlAwd09yZjZ4MTJReG5EM0pvNXpxTUJjVTVKMHZCcnI5VzExMTVyOFpGNlhseGNuS1pObTZaSEhubEVicmU3YVhsV1ZsWlRjSEc1WExyampqdDB6VFhYS0RzN1c1SjA5OTEzaDZUZXN5MWZ2bHhmZnZsbDBESzczYTVKa3lacDRjS0Z1dnJxcS9WUFQxczNVZHRtU0UvY05rTDNQNStyaDFlZmxGWUhsamZPcVdvNXo2cVIwMjZvdnFHTnI4c3VmR0VteHp0VlV0SFE2YTlsYjdVL2FON1VjM2VON3Z6QitoRkNGWUJ1aTQ5eDZNcFppVnA0VWJ5eTkzdTE2MGhGbTBHb1BRV2w5VTFYMFUwYUhhT3FHcDhPNTFYTFprajNmRzFZMEJWMlp6TU02VTl2NUxWN3l1UkhOdzBMdWwxTVNsS2tJcDIyb0ZZSUhYRzdiS3F0RDk2LzA5SDJEN1R1Y0VmYU5YRlV0R1preE1ydENvOEdvWW1KaWJydHR0czBjK2JNVnZPUUZpMWExUFRZNi9WcTQ4YU5XcjU4K1lVdXNWT2NUcWN1dXVnaVpXVmxhZkhpeFlxUGI5bkx6THBRbFQ3RUpiZkxGdFFLb1NOeDBmWldyUkJjVHB0cXVqQ3ZjZDY0R05YN1RHV2t1clEvci8xTllkQUFBQ0FBU1VSQlZPTldDSXhVZFE2aENzQjVjMFhZZE1ta09GMDgzcU12amxacXgwRnZsNXBkdWwxMkxaZ2NyN2MrTFFwYWZ2WWNxeDBIdmNyZTcrMVdqU05UWE8yZVhtelA0TVJJbFZZRXY0OVl0NlBiVnpnMlNvaDFhdXFZR0UwWkc5UHVsWTE5bmQvdjF6Lys4WTlXTFJRYVRaOCsvUUpYMURtelpzM1NMYmZjb3NXTEZ5c21KcWJqRjV5bjZhT2psWDI0c2t1dlNVOXg2V1JKOEMyZUJuZ2N5dS9nZSs3MlArV292c0hVeEdGUlduWnhvbDdaVkt4L3ZXcVFmSDVwOVpZU3JkL2oxVGNmUDlMbWF4bXA2aHhDRlFETDJPMkdwb3lKMFpReE1UcDZNbkN6NUdPbnovMWJzQ3ZDcHV2bURkQ3gwelhLbWhxdmFKZE5SODQwRVd5dmIxVjNqQm9TcFU5M3Q1NHZjeTdqaHJ0MXFqand3OHRtQzF5Q25oenY3UFk5QzFNSFJtcEdScXpHRG5WM3ZERkM0aWMvK2NrRlBkN01NVEY2YVdOUnh4dTJNSDk4ckE2ZURQU0JjNXo1dWh3NUtGSTUrZWZ1RFdlM0dicDljYklXVHZEb0QvODRyWTkzZS9YeUo4V2FPdEt0RytZazZ0YXNBWHBsVTdIZS9heE05VDE4SldLNElsUUI2QkVqVTF3YW1lSlNRVm05TnU4dTA4SGoxYTJ1TWtwSml0QzFsd3pRa1JNMVdwdGRyUGdZaCtaTWlOTWxrK0xsOTV1Nlk5bFFtUW8wUVRTTXdBK0ZaLzUrUXBWblRqRzJkN1hnMlR4dWh3YkdSK2pZNlJwTno0alZnaW5CdDZYeCtjMVdiUnRlZVArMDBvZTY5Y0w3Z2FzR0o0Nk0xcGVuYWpRaUpVbzVKNnZsZHRsVlgrK1gwMms3NTlWVGRwdWhVVU9pTkh1OHArbUtQa0NTQm5vY0dwRWNvWjA1VlZvNkswSGZ1alQ0dGpUMVByTlZROUI3LzVxcnVlTmlkZTlmaitsYmx3N1FGWlBqdE9Ob3BhYU5pdGFPSTVXS2k3YXJwczZ2cUFoYjAybnExS1FJL2Z6R0lVcUtkZXJqUGVXNjY5a3ZkYXEwZVZScng5RXE3VGhhcGN5aFVmckdnaVROSHgrcm56eVhLNXZSM0t2S2JndnVXM1gyY3dRUXFnRDBxSUZ4VGwwemQ0QXFhM3phdXJkY3UzT3FWRjBiQ0VWRlpRMTZmMXVKanB3SW5KWXI4VGEwT2dWb0dDMnVBRE5OTmVhWFEzblZlbU5qWWJ0WEwxMHpkMERUdG43VDFJYzdTbFJiNzFmMi9zNmRRb3lMY2VqZzhTcWRMS3JUeWFJNnJmKzhWS1lwelI3djBhRzhhczNLOUdqU3FCajVUVlBiMnRoZnBOT216QkZ1elJybmtTZTZmMzdVTGwyNk5OUWw5R28rdi9UczJnSlYxdnExZWt1SlZtOHA2ZkExZytPZCtuUi9oZmFmcU5IK0V6WDZydzhMWlpyU2lybUordlJBaFc2WWs2Z3Jwc1RKYjVwTis4c3JxdE9mM2kzUW51UFZiZDZLcWRIZTQ5WDZ0eGVPSzg0ZG1OOTMvLy9OMVJmSE9qNWxuam0wWjV1azlpV0dhWGJsZW9IZVovcjA2VTFYandEby9lb2JBdmZDKyt5Z3Q5MTcvZlZsSHJkRGs4ZEVhOXJZV0VVNHc2ZExlbGV0WExsU0R6MzBrQnlPdGdQbC9mZmZyMS84NGhmdHJ1L05yT3h5M2gyR1dsK0IydGF5dm16TkEzMnpvU2loQ2tCSW1LWjBJTGRLMi9aN2RiS0w5d25zalFZbFJHaGFlcXpHajRnT3V1b1E0U2ZVb2FvLzZLdWhxdS85aWdBZ0xCaUdsREhNcll4aGJwMG9yTlhtUFdVNmVyTFdzZzd0RjRKaEJHNlhNeXZUbzJHRHJPbXlEYUR2SWxRQkNMa2hBeUsxYkVHeXlpcnF0V1d2VjN1L3JHeTZQMWx2MU5pc2MxYW1SMGtlWjZqTEFkQkxFS29BOUJweE1VNWRNVE5SQ3k1S1VQYitjbjErdUd2TlJIdWFPOUttU2FOak5DTWpWbEdSNGRHc0U0QjFDRlVBZXAxSXA2RzVFK00wZTd4SGUzSXF0ZjJBVndXbG5XOG1hclZFajFOVHg4Wm84dWhZMmZ2djNITUFIU0JVQWVpMTdEWkRrMGJGYU5Lb0dPV2NxdEdXdlIwM0U3WFMwSUdSbWpIT296R3BYRElPb0dPRUtnQjl3b2pCTG8wWTdGSmhXYjIyN0MzWC90eXFObTkyZkw1c05tbnMwRUIvcVVFMDZ3VFFCWVFxQUgzS2dEaW5ycjQ0U1ZrWHhXdnJQcSsrT0ZyUnBac2t0eWZTYWRPRWtXN05IQmVuV0RmenBRQjBIYUVLUUova2R0bTE4S0o0elowWXAxMUhLclRqZ0ZjbDNXZ202bkhiTldWc3JLYU5qWlhUUVlNcEFOMUhxQUxRcHprZGhxYWx4MnBxZXF3TzVsWXBlNzlYZVlVZE54TWRsQkNoNlJteHloenVicjRORGdDY0IwSVZnTEJnU0VwUGN5czl6YTJUUmJYYXNyZGNoL0txMWJLWHFNMW1hTVJnbDJhTjgyaG9jbVRJYWdVUW5naFZBTUpPU2xLa2xzNGJxUElxbjdic0tkZkI0MVVhTmNTbFdabHhTb2psWXc5QXorRGVmd0Q2aFE4Ly9GQlpXVm1oTGdOQUdLT05IWUIrWWVYS2xhRXVBVUNZSTFRQkFBQllnRkFGQUFCZ0FVSVZBQUNBQlFoVkFBQUFGaUJVQVFBQVdJQlFCUUFBWUFGQ0ZRQUFnQVVJVlFBQUFCWWdWQUVBQUZpQVVBVUFBR0FCUWhVQUFJQUZDRlVBQUFBV0lGUUJBQUJZZ0ZBRkFBQmdBVUlWQUFDQUJRaFZBQUFBRmlCVUFRQUFXSUJRQlFBQVlBRkNGUUFBZ0FVSVZRRDZoWVNFaEZDWEFDRE1FYW9BOUF2VHBrMExkUWtBd3B4aG1xWVo2aUxPeC9UcDA1V2RuUjNxTWdBQVFEL0hTQlVBQUlBRkNGVUFBQUFXSUZRQkFBQll3QkhxQWdDZ3A4eVlNVU9wcWFsdHJzdkx5OU8yYmRzdWNFVUF3aG1oQ2tEWWNqcWRXcjE2ZFp2cjVzeVpjNEdyQVJEdUNGVUF3bFo5ZmIxV3JGalI3am9Bc0JLaENrRFljanFkZXVtbGw5cGN4MGdWQUtzUnFnQ0VyZnI2ZWkxZHVyVGRkUUJnSlVJVmdMRDErT09QNjVKTExtbHozY2FOR3k5d05RRENIYUVLUUZnNWVQQ2dmdkNESDdTNUxqOC9YOG5KeWEyV3YvMzIyejFkRm9CK2dOdlVBQWhicjcvK3VoSVRFN1Znd1FMNWZEN05taldMendzQVBZYVJLZ0JocWJpNFdFODg4WVFlZlBEQm9PVm56N0Zhc1dLRnZ2NzFyMS9JMGdDRUtVSVZnTEJUWGw2dWxTdFhhdWJNbVhyc3NjZFVWRlNrZWZQbVNWSzdmYXNBNEh3UnFnQ0VsZDI3ZCt2ZWUrL1Z2SG56ZE45OTl5azNOMWZQUFBPTW5ucnFLVGtjRGwxMjJXV3kyV3d5VFZOK3YxOE5EUTFhdjM1OXFNc0dFQWFZVXdVZ3JGUlZWV243OXUxTkkxTm5NMDJ6S1ZCSmttRVlzdHZ0RjdKRUFHR0trU29BWWNYdGRyY2JxS1JBaURJTVF6WWI5NU1IWUMwK1ZRQUFBQ3hBcUFMUUw5eDMzMzJoTGdGQW1DTlVBZWdYbUhzSm9LY1JxZ0QwQ3lVbEphRXVBVUNZSTFRQkFBQllnRkFGQUFCZ0FVSVZBQUNBQlFoVkFBQUFGaUJVQVFBQVdJQlFCUUFBWUFGQ0ZRQUFnQVVJVlFBQUFCYmdoc29Bd3RhcVZhdTBhZE9tcHVmZitjNTNKRWtUSjA3VVBmZmNFNnF5QUlRcFJxb0FoSzIwdERUdDNMbFRPM2Z1bEtTbXg4bkp5U0d1REVBNElsUUJDRnR6NTg2VllSaEJ5d3pEMEpJbFMwSlVFWUJ3UnFnQ0VMWThIbzh1dnZqaW9HVVRKMDVVUWtKQ2lDb0NFTTRJVlFEQzJwVlhYaG4wZk1HQ0JTR3FCRUM0STFRQkNHc3RUd0VhaHFHcnJyb3F4QlVCQ0ZlRUtnQmhMU2twU2RPbVRaTWtaV1JrS0NVbEpjUVZBUWhYaENvQVlXL3g0c1dTT1BVSG9HY1JxZ0NFdlRsejVraHFQYjhLQUt4RXFBSVE5bEpTVW5UdHRkZHF4SWdSb1M0RlFCaWpvN3JGcnYzbGdWQ1hFUGJXUEpBZTZoTFFSMVRXK1BUNTRVcnRPbEtodVZmZUptOVZnMkxkZk93QjZCbDh1Z0FJTzBWbDlkcCt3S3RkUnlya053UExQcStVZGgwN29mRWpvalU5dzZQa2VHZG9pd1FRZGdoVkFNS0NhVXE1K1RYYXR0K3JJeWVxMjkxbTk5Rks3VDVhcWJUa1NNM09qTlB3RkplTU5yY0dnSzRoVkFIbzAzdytVd2VPVjJuTDNuSVZsTlozK25XNStiWEt6YzlYb3NlcDJaa2VwYWU1NVhRUXJ3QjBINkVLUUo5VVUrZlhGMGNxdEhWZnVTcHIvTjNlVDNGNXZkN2VYS1FQZDVSb1JxWkhFMGRHSzlwbHQ3QlNBUDBGb1FwQW4xSlcyYUFkQjd6NjdGQ0ZHbnltWmZ1dHJ2TnIvYzVTZmZKRm1TYVBpdEhVOUZnbHh2SVJDYUR6K01RQTBDZWNLS3JWOWdNVjJuK3NVcVoxV2FvVm44L1Vqb05lN1RqbzFlalVLTTBjNTlIUWdaRTlkMEFBWVlOUUJhRFg4dnROSFRsWm82MTd5NVZYV0h2QmozODRyMXFIODZvMUtERkNzek05R3AwYUpidU5lVmNBMmthb0F0RHIxRFg0dGUvTEttM2VVNjZ5eW9aUWw2UFR4WFY2WTJPaFlxTHNtcFhwMFlTUjBZcDAwanNaUURCQ0ZZQmVvN0xHcDUySHZNcmVYNkhhK3U1UFB1OHBGZFUrcmR0ZW9nMmZsK21pc1RHNmFFeU1QTkY4akFJSTROTUFRTWdWbE5acCs0RUs3YzZwbE4vZmd4T21MRkxYNE5lV3ZlWGF0cytyak9GdXpVaVAxYURFaUZDWEJTREVDRlVBUXNLVWRPeFVqYmJ1SzFmT3FacFFsOU10ZnRQVTNweEs3YzJwVkZxeVM3TXlQUm94MkNXRGFWZEF2MFNvQW5CQk5maE1IY2l0MHRaOVhoV1Uxb1c2SE12azV0Y29ONzlHQ2JFT3pjcjBhTnl3YUpxSkF2ME1vUXB0R3VoeHFLQTg5Qk9FRVQ2cWEzMzY0bWlWdHUwclYyV056NUo5UmpwdHJlWmVPZXhHcC90WGVkd09sVmRaKzNWZTRtM1FPMXVLOWRGbnBab3h6cU5KSTZNVkhVVXpVYUEvNFBLVlhtNXVSa3pROHdpSG9heUpIa25xc2Z1VkRmUTQ5UGcvRDFjc1B3aGdnZEtLQm4yd28wUi9ldU9FUHZxc3BGV2dTazZJa0swYmJRb1NQVTU5L1N1RGdwWk5TNC9WdFhNSGRPcjFIcmREMzF3OFdGR1JQZk14V0ZQbjE0YlBTL1gwbWhONmIydXhDc3M2ZndzZEFIMFRJMVc5M0gzTGgyanBydzQwUFhmWURkMTU5U0FkUEZHamxVc0g2L2R2bmRhUjA0SCtQUkVPUTYvY08xYVZ0UjFmTlJVZGFkTk52ejJrdW5wVGYvN1hVYTNXeDdqc1duWDdTTlczOFJ2L3daTTFHcDhXRmJSc3pkWVNMWjRhSDdRc3ptM1gvL2RTbnJJUFYzYnF2U0s4bkNpczA3Yjk1VHFRVzNYTzdlWlBqbE50dmFtL2J5clUrQkhSV2pROXNjM3RuQTVEajd4NHJPbDU1bkMzRHVRRzN6ajVzME1WeWtoeks4bmpWRkY1YzRpeDJ3eDk3NnREV3UwejBtblRiVXVHeU5mRzVQaFR4WFZLUGF2cDUvWURYazBaSGZ5TFRsU2tYYTkrWEtDako5dStpYlBQYjJybjRRcnRQRnloVVVNQ3pVVFRrbWttQ29RalFsVWZVMVBubDhOdUtLKzRUbjk2TjE4L1dUNUUvL1o4YnRDcHVtOCtmbGgxRGVjKy9iSG1nWFJKa21GSThkRjJYZnZMNXVDV09UUktTYkVPYmRqcmJWb1c2VFJrbXRJcjk0N1ZneS9sS1RyU3B1ZnZIcTNiLzVTamt5V0JIMTZENHAzNjNacFRhdno1OU9MS01Tb281N2Z6eXk2N3JOV3lpb29LUlVSRUtDSWkrSXF4WmN1VzZjNDc3N3hRcFZuT2IwcEg4cXExWlcrNVRoUjFybG5ubTV1S2RPdFhCbXZPaERoOThrV1pkaDl0TzRTdi9OcXdwc2QybTZISm8yUDAzKytmMXAzWEQyMjE3UzFYTkk5Z1BiVTZUNllwdVYzMm9GQ1dPaUJTTVZGMjdXOFIrcHgyUTZha0g5NllwbGMvTGxDazA2WTdsZy9Wbi85K1FxVVZnZSt4dUdpSDN0NWMxTlRWL2M3cmg4cmJ5Vk9JUjA1VTY4aUphaVhIT3pWcnZFZGpVOTJ5MjVsM0JZUUxRbFV2OWRDdGFSb1U3NVROa1A1eVoyQWs2ZHRQSEpIZkRFejBkZG9ONVpjMjZQLzgvWlF5VXFOVTIxQ2xtcnF1OS9XcDk1bDYrUFdUbXBjWnE5M0hxblg1Wkk4Mjd2UHEzbVVwS3F2eTZlQ0pHdDA4UDBtWlExMzYrWXQ1ZXZqMWs1S2tLU1BkT25TeXRpbFFPZTJHWm8ySmFRcFVrVTVEMFpFMkZZWmdYbFp0YmEyMmJkdW1Eejc0UUQvOTZVOHYrUEhQdG03ZHVxRG5yNzc2cXA1Ly9ubXRXclZLaVlsdGo4cjBOWFVOcHZZY3JkU1dmZVVxNzJLenp0bzZ2MTVmWDlDbHZsUVR6dHowdUxTaVFVKzhjcnhwdWMyUTd2bmFzS0R3SkFWK2VYanprMEpscExsMXZLQldFMFpHNjBCdWxhNlpPMEJWdFg2ZEtxN1YzSWx4R2pJZ1VuLzdNRjl2ZmxJb1NSbysyS1hUeGJWTmdjcHVNelI2U0ZSVG9ITGFEVVU2YlNxdjZ0b2NzZnpTZXIzNVNaRmlva28xYzF5Z21hZ3JvbXVuSWV2cTZyUmx5eGF0WGJ0Vy8vN3YvOTZsMXdMb0dZU3FYdXErNTNJbFNhdnZUOWUzbnppaTJla3h1dWVyZ3pVZzFpR0gzZEJ6UHh5dDBzb0dGWlExcUtDOFhvZE8xclFLVldzZVNGZVJ0L2tIWEZLc0kyaEVTcEpNVThvK1hLbW5ieCtwN3orZG82V3pFdlMzVGNXNis4OWZhdnFvYVAzclZjTzBibGU1SHZpL3gvWHpyNlhxYjU4VVM1S3lKbmkwZW10SjAzN2lvdTBxYmZIRE5ESEdvYXBhdjZvNmNTclNDdFhWMWRxeVpZdmVmLzk5clZ1M1RqVTFnVXYwZTBPb2FsUmJXNnZmL3ZhMzJyVnJsM0p5Y3JSbXpScnQzcjFidDkxMm05TFQwME5kWHJkVVZQdjAyYUVLN1RqZ1BhOW1uVjJaYitSMEdKbzdNYTVMK3pkTjZlakpHdDEyelJEOTUxc25OQ01qVmx2Mmx1dTVkMDlwWklwTFg1bVpvdDA1bGZxZmRmbGF2bUNndHV3cGx4UTR4Wmk5djNuRTF1MnlxYksyT1VCRlI5bFZWKzlYWFRmZmUwVzFUeC9zS05HR1hXZWFpWTZPVVZ4TSt4L0xOVFUxMnJScGs5YXVYYXYxNjllcm9xSkNrZ2hWUUM5QnFPb2pDc3ZydGZsQXBRckw2L1hMYjZUcDVrY1B5WlNVTmlCQ2ZsTTZWVnF2aUxNdTMvYWJnZEd0UnF2dmIvc0g5N0tMRS9YcGdRcVZWZmxrR05KbGt6eTYvdUpFSGMydjFjLytPMCtENDUyNmFYNlNYdjIwV0N1WER0YURMNTNRN1BRWWpSb1VxVnNYRGxCNWxVOVB2Wk92a3NybUh6WkpzWTRlSDZXcXFLaG9DbElmZmZSUlU1RHFqVFp2M3F5SEhucElFeVpNMExQUFBxdDU4K2JwNXB0djFwdHZ2cW03N3JwTGt5ZFAxaDEzM0tGaHc0WjF2TE5lb0tDMFh0bjd2ZHFUVXluL2VkemQrS3JaU1VwUGM4dGhOL1RvL3dSR2wrNjZJYTNOZlRiMmZzcTZLRUZIVGxScjBxaVlWdHVjeTh4eHNUcDB2Q29ROUExREUwWkVhMmFtUndXbGRYcjV3M3pGUnpzMGQ0SkhXL2VWYThtY0pMMjZ2a0JqVXQxS1RvalF2TW54cXE3MTZmM3NFbFhWTkFlb21DaDdsMGVwMmxMZjROZld2ZVhhdHE5Y0dXblJtakV1Vm9QUE5CT3RyS3pVaGcwYnRHN2RPbTNjdUZIVjFXM1AzUUlRZW9TcVhzeHg1b3FveXlkNU5ISlFwUDV6WGFGOGZsUGxWVDdGUk5ubE4wMzk5SVloZW5GRHNmS0t1dC92WjI5dXRidzFQdDB3SjFGeGJydm1aY2JxNGRVbmxaTWZtQk56MWJRNERSOFlxZi83VWFIV2JDM1ZUZk1TWlRPazIvNTRWSkwwM0YyajVYSGJOV1p3cEo2N2E3UWt5VzRMakNpOGVNOFkvZURaTDVWdjRaVlBwbW5xcFpkZTB1OS8vM3RWVloxN0V2UXp6endqdjk4djB6UmxtbWJUWTBueSsvMUI2ODVlM3ZpNDVmckc1NDNyMjFvZUhSMnRFU05HNkJ2ZitJYU9IajJxaHg5K1dJY1BIOWFQZnZRalhYSEZGVTIxMmUxMkxWKytYRmRmZmJXZWZmWlozWExMTGJyKyt1dDE5OTEzNjhrbm45VCsvZnRWVmxiVzV2RmIxbnIyOHBiMW5WMXZSOXUxOXo3UFhwODVmcEt1KytlSFpPcjh1cCsvdmJsSWIyOHVDcG92RlppUW50dHEyeFdYSmtzS3pHbGFzNm13S1ZTTlRvM1MxUmNuQlczYmNwNVY0K25Cdk1KYTFkVDVOVHZUSTNla1RSbkQzUHI3cGtJVmxBYStOcWVNaWRIQU9LYzI3Q3JUOWdOZVhUemVJOE9RVnEwNUlVbjYvbldwaW9xd2FWQkNoTDUvWGFva3lUQ013TVVqeTRmcXIrK2M2dktwejlZTTFkVDVWRnNYK1BkKzQ0MDM5TmhqajhucjlaN3pWVTgvL2ZSNUhoZmh6akFNM1hUVFRZcU5qUTExS1dHTlVOVUxHWWIwNkxlSGFXaFNoR3lHbEQ3RXBaeUM1a20vdVVWMXloamkwaTBMa3ZUQkYxNTk4RVY1dDQrVk9UUktTMmNuS0gySVN4djJlclY2UzRrV1R2RG9aemNHcnBTeUdZWnNOdW5SMWFja1NhOXZMdEd2djVrbWIzWHdiK2ZiajFUcXhrY090ZHIvWCs0Y3Bkb0dhMDhCR29haHIzM3RheG8wYUpDeXM3TjE1TWdSYmQrK1hYVjFyWU9seitlVHpXWnIraU5KTnB0TmhtRUVQVys1dlBGUFc4OGJ0ejE3ZmN2bExwZEw4ZkdCS3lIajR1STBiZG8wUGZMSUkzSzczVTExWldWbHlUZ3o5T0p5dVhUSEhYZm9tbXV1VVhaMnRpVHA2cXV2VmxaV2xob2FHb0xxYlZsUGUzV2VxOTdHOTluUmV6N1grcFpLS3hxMGVVKzU5aDJyVXIzRi84OW5lK21EZkVuU2Erc0xncTdXTzV4WDNSU2NHdWRVdFp4bkpRVW1wVS9QOENnbEtVTDdqMVVwZTc5WG1jUGRXalovb0tRei96Nkc5UGROUlpLa3JmdTl1dm55UWFvKzYvUjF6cWthUGY2MzFvSHZYNWFtZHJvM1Zsc2Nka01adzl5YU9jNmpBWEhPcHVWTGx5N1Z5SkVqOWVtbm4rcnc0Y1Bhc0dGRHJ4NlJSZS8xMm11dktUTXpVL1BtelF0MUtXR05VTlVMbWFiMCs3ZE9LN2V3VG4rN2Q2eWVmQ2MvYVAyKzQ5WDZ5ZkloZXY3alFyMjJ1YVNkdlNob2tudmo4N09WVmpab3cxNnZmdjNxaWFiNVQ4KzhYNkNudmpkQzMzODZSMmRmYWQ3Z04vV3pGNDdyNmR0SGR1cTlSRHFOYmsyZzc0eXNyQ3hsWldWSkNwd2llZmZkZDdWdTNUcGxaMmVydGpZUVFyLzN2ZS8xeUxFN0t6RXhVYmZkZHB0bXpwelo2amZFUllzV05UMzJlcjNhdUhHamxpOWZMa2thUG56NEJhMnp1K0pqSExweVZxSVdYaFN2N1AxZTdUcFNvWXBxYXhwN25pM2FaVmZxd01nT1d6UzBwYkxHcC8yNVZYcGpZMkhUL0tjUGRwVG9PMHRTOUo5dm5XeWFlTjdJN3pmMThnZjV1dTJhbEU3dDMyRTNWTitOZVZYdVNMc21qb3JXakl4WXVWMXQ5NFdiUEhteUprK2VMQ2t3TDIvNzl1MWF0MjZkM252dnZhWVJyTzkrOTd0ZFBqYjZsMDJiTmpGS2RRRVFxbnFweHQ1VExSbUdkTlcwZUYwekkxNDUrYlZOZ1dyS0NMZTgxVDRkUCtzVTRDdWZGdXN2NndxYm5uLzdzdFpORVUrVzFPdGtTWmxlL3ZFWTNmaHc4MGhUYWxKRVlDU2x4VStiVis4YnErVVBIVlIxR3lHcDhiUmZTMCs5azMrbTQzWFAzeUEzT2pwYXk1WXQwN0pseTFSZFhhMTE2OWJwL2ZmZjcvSGpkcGJmNzljLy92R1BWaTBVR2syZlB2MENWMlF0VjRSTmwweUswOFhqUGZyaWFLVjJIUFIydWRtbFlVaURFdHEvS2ZIQWVLZG1qL2QwSzFTVlZqU290S0pDZDkyUUZqVFNsQmpybENFRm5jUzhlMFdhSG5zcFYzVnRqTHcxbnZacjZmM3NFamtkUnBzOTNkcVRFT3ZVMURFeG1qSTJSdll1TkQ2TmpJelVuRGx6TkdmT0hOMTc3NzM2N0xQUDlNRUhIM1Q2OVFCNkZxR3FqNWcvUGxZM3owdFNkWjFmUDMzaHVQN3Bzb0hLR09MUy9oTTF1bVJjakhMeTYxcUZxcGFCcXEzbjUrdXA3NDFvZW56cjQ0ZGJyUjgxS0xMVmFjSUxJU29xU2t1V0xOR1NKVXN1K0xIN083dmQwSlF4TVpveUprWkhUd1p1bG56czlMbFBWem5POUdtNlpkRmdmWG02Um42LzJlcjJNWVlSbUR0MXV2akMzeXZ3TzB1YVI2disrSHBlcS9YSkNSR3RUaE8ySjNWZ3BHWmt4R3JzVUhmSEczZkE2WFJxNXN5Wm1qbHo1bm52QzRBMUNGVzlWRUswUTA2SDBUUWhPUzBwUXM5L1hLUlA5bmxsU3ZxdkR3djFvNldEOWF0WFR5b2pOVXJ2N1d5ZVYvWHNIYTA3cEhmRVpoaDY0ZTdnMGFibjdqcjNmdjdsVHpsbnRtdCtuZDFtNk1WN1Jzc3dESmt5TFE5eTZEdEdwcmcwTXNXbGdySjZiZDVkcG9QSHE5dnNYSjZTRktIcVdwODI3eW5Ub2J4cVJUb05mV2RKU3RBcE9jTUkzRk52emNiV1gwOXROZjlzdVN5L3BFNy9zeTYvYVQ5M0xBdmUvdmJyV3IrK3BULy9QZENicmVVb2xjMlE3cncrVFkzRFhCL3ZMRzMzOVhhYm9WRkRvalI3dktmcGlqNEE0WWxRMVV0ZFB5ZEJDeWQ0OU9FWGdUa1RMNnd2Q2xwLzhHU05udis0U1AvL0xVTjFxcVJlaDA3VnlHNFlXcnVyWEwvLysyazF0UEhEcTZVZlhqczRhR0x0OWI4NTJHRk52L3RPOHp5ZmYzdWgrUlRLdC81UDh5aVZ6Mi9xeGtjT3lXRTM1UE9kNzdWaDRXWHAwcVdoTGlFa0JzWTVkYzNjQWFxczhXbnIzbkx0enFsU2RZdGVUN241dFhyMnJaT3FQWE5hZVcxMmlkWm10ejlYc05HR1hZRWdjL2FrOUhQNTNjdXRKNW1mN2RZckJ6YzlicHdjTDBsUHJtNGVwZktiMHVOL3k1WGRaclFaRktYQUxYQXlSN2cxYTV4SG5tZythb0grZ08vMFh1cVo5d3YwelBzRjU5em00ejFlZmJ5bitWTHJCdFBVNzlhYzZ0VCtPN3RkU3ovODg1ZE5qNDhWTkorR2FldG55dmxjQ1JXT3NyS3k5TkJERDhuaGFQdGI3djc3NzI5MVpWMjRpWGJabFRVMVFaZE1pdGZPd3hYNjdLQzNxVk41YlRjdVp0aThwL3RYdlo3TGMrODBmMiswbkJmV1ZqdXV0Z0tWeCszUTVESFJtalkyVmhITzhQNC9CUkNNVUFWY0FJOCsrdWc1MS8vcVY3KzZRSldFbnROaGFFWkdyS2FueCtwQWJwVzI3ZmZxWkNmdkU5aWJEVXFJMExUMFdJMGZFZDNVcUJSQS8wS29BaEFTaGlGbERITXJZNWhiSndwcnRYbFBtWTZlckQydkR1MFhtbUZJd3dlNU5DdlRvMkdEWEtFdUIwQ0lFYW9BaE55UUFaRmF0aUJaWlJYMTJyTFhxNzFmVnFxdW9mZUdxOFptbmJNeVBVcnlPRHQrQVlCK2dWQUZvTmVJaTNIcWlwbUpXbkJSZ3JMM2wrdnp3ejNYVExRNzNKRTJUUm9kb3hrWnNZcUtiTHRaSjREK2kxQUZvTmVKZEJxYU96Rk9zOGQ3dENlblV0c1BlSnZ1MFJjS2lSNm5wbzZOMGVUUnNiSXo5eHhBT3doVkFIb3R1ODNRcEZFeG1qUXFSam1uYXJSbGI4Zk5SSzAwZEdDa1pvenphRXhxMUFVN0pvQytpMUFGb0U4WU1kaWxFWU5kS2l5cjE1YTk1ZHFmV3lWZkQ3VHVzTm1rc1VNRC9hVUcwYXdUUUJjUXFnRDBLUVBpbkxyNjRpUmxYUlN2cmZ1OCt1Sm9SYWR2RTNNdWtVNmJKb3gwYSthNE9NVzZtUzhGb09zSVZRRDZKTGZMcm9VWHhXdnV4RGp0T2xLaEhRZThLcWxvNlBpRlovRzQ3Wm95TmxiVHhzYks2YURCRklEdUkxUUI2Tk9jRGtQVDBtTTFOVDFXQjNPcmxMM2ZxN3pDanB1SkRrcUkwUFNNV0dVT2Q4dWdXeWNBQ3hDcUFJUUZRMUo2bWx2cGFXNmRMS3JWbHIzbE9wUlhIWFI3R1p2TjBJakJMczBhNTlIUTVNaVExUW9nUEJHcUFJU2RsS1JJTFowM1VPVlZQbTNaVTY2RHg2czBhb2hMc3pMamxCREx4eDZBbnNHbmk4WFdQSkFlNmhJQW5PRngyN1ZvUm9JV3pValFmL3pIZitqS1dmOFI2cElBaERIYTJBSG9GOWFzV1JQcUVnQ0VPVUlWQUFDQUJRaFZBQUFBRmlCVUFRQUFXSUJRQlFBQVlBRkNGUUFBZ0FVSVZRQUFBQllnVkFFQUFGaUFVQVVBQUdBQlFoVUFBSUFGQ0ZVQUFBQVdJRlFCQUFCWWdGQUZBQUJnQVVJVkFBQ0FCUWhWQUFBQUZpQlVBUUFBV0lCUUJRQUFZQUZDRlFBQWdBVUlWUUFBQUJZZ1ZBSG9GeElTRWtKZEFvQXdSNmdDMEM5TW16WXQxQ1VBQ0hPRUtnRDl3bTkrODV0UWx3QWd6QkdxQUFBQUxFQ29BZ0FBc0FDaENnQUF3QUtPVUJjQUFEMWx4b3daU2sxTmJYTmRYbDZldG0zYmRvRXJBaERPQ0ZVQXdwYlQ2ZFRxMWF2YlhEZG56cHdMWEEyQWNFZW9BaEMyNnV2cnRXTEZpbmJYQVlDVkNGVUF3cGJUNmRSTEw3M1U1anBHcWdCWWpWQUZJR3pWMTlkcjZkS2w3YTREQUNzUnFnQ0VyY2NmZjF5WFhISkptK3MyYnR4NGdhc0JFTzRJVlFEQ3lzR0RCL1dESC95Z3pYWDUrZmxLVGs1dXRmenR0OS91NmJJQTlBT0VLZ0JoWmV6WXNVMGg2ZlhYWDFkaVlxSVdMRmdnbjgrbldiTm1FYUFBOUJoQ0ZZQ3dWRnhjckNlZWVFSVBQdmhnMFBLejUxaXRXTEZDWC8vNjF5OWthUURDRktFS1FOZ3BMeS9YeXBVck5YUG1URDMyMkdNcUtpclN2SG56SktuZHZsVUFjTDRJVlFEQ3l1N2R1M1h2dmZkcTNyeDV1dSsrKzVTYm02dG5ubmxHVHozMWxCd09oeTY3N0RMWmJEYVpwaW0vMzYrR2hnYXRYNzgrMUdVRENBT0VLZ0JoWmVUSWtici8vdnViUnFhR0R4K3VYL3ppRjAzclRkTnNDbFNTWkJoR1NPb0VFSDRJVlFEQ2l0dnRiZ3BVYlRFTVE0Wmh5R2JqZnZJQXJNV25DZ0FBZ0FVSVZRRDZoZnZ1dXkvVUpRQUlad0owYXdBQUlBQkpSRUZVYzRRcUFQMUNkbloycUV2QS8yUHZ2Z09icXZyL2diOXZkdE9razlJSkxWREtFdGw3cjBkQnBVNFVmRlFVUWVFUlVWQVEvZWxYZlI3M1FCUUJ3WUVzRVJGQlZGUVEyY2plZTNYUWx1NDJYV2t6N3UrUDBMUWhLYlRsdGtuRCsvV1B5VTF5ZTRycHlUdWZjKzQ1UkY2T29ZcUliZ3E1dWJudWJnSVJlVG1HS2lJaUlpSUpNRlFSRVJFUlNZQ2hpb2lJaUVnQ0RGVkVSRVJFRW1Db0lpSWlJcElBUXhVUkVSR1JCQmlxaUlpSWlDVEFVRVZFUkVRa0FXNm9URVJlYSt2V3JVaEtTckxmWDdwMEtRQWdORFFVdzRZTmMxZXppTWhMTVZRUmtkZTZmUGt5WnMyYVpiOWZmdnV4eHg1anFDSWl5WEg0ajRpOFZ0KytmVjBlSHpseVpEMjNoSWh1Qmd4VlJPUzFJaUlpMEw1OWU0ZGpMVnEwUUV4TWpIc2FSRVJlamFHS2lMemE3YmZmN25DL3F1b1ZFZEdOWXFnaUlxL1dyMTgvQ0lJQUFCQUVBU05HakhCemk0aklXekZVRVpGWGk0eU1SRnhjSEFDZ2FkT21pSTJOZFhPTGlNaGJNVlFSa2RjYlBudzRBS0JQbno1dWJna1JlVE9HS2lMeWV2Mzc5d2NBM0hubm5XNXVDUkY1TTRZcUl2SjYwZEhSR0Rod0lGcTFhdVh1cGhDUkYrUGluMFJVWTNlOWZjYmRUYWd4cSs5RERhcmQ2MTZPYzNjVGlLaUdXS2tpb3B1Q1RPUHY3aVlRa1pkanFDSWlJaUtTQUVNVkVSRVJrUVFZcW9pSWlJZ2t3RkJGUkVSRUpBR0dLaUp5dTRmNkJtTllCOGVKNUFLQWwrK0xRTWRtMmlwZnAxWUt1TGRuSURTcTJuZGxRMi8xcS9WcmlZZ3E0NUlLUk9SMnJTSTFXTGtqeCtIWXVLRWh5QzB5WTNqbkFDUmxsaUduME96ME9yTUZDQTlVWWVhOTRYajkreFNJWXRVLzQrZVg0MUJZWWdFQTZIemtHSGxsZVlVbmh6WEd4aU1HMjNHTkhLL2NINEc1djZjak9hc01nRzFwZzRJcnIzTkY3eU52VUVzMUVGSGRZYWdpSXJlNXEyc0FidThVZ1BBZ0pjSURsTEJZZ1dlL1NzU0VmNFZBS1JmdzJXL3BDUFZYWXZvOTRmaDhmVVhRS1dleGlwajdlenJlZnJnSjd1Z1NnRi8yNVZYNXMvS0xMSGhrOW5ub2ZlU1lPeUhHNmZFQVh6bGVmekFLVzA4WW5IN09tRm5ucXp3djE1TWlvbklNVlVUa051djI1ZUZVaWhHait3WGp6WlVwQ0E5VTR2MUhtMENqdEEzbnpYa3lCZ0RnN3l2SEMvSGhXSDhnRDc4ZnpIYzRoeWdDbTQ0YU1HNUlDRFlmSzBDaHNlcXFFZ0NYZ1NvNlJJMlo5NFZqeGZZY2JENW1jSHA4eVpRV3Rmc0ZpZWltd2xCRlJHN1ZNMDZIWGFjTE1mK3BHUHgzVlNxMm5pakEyajI1VHMrTERGSkJxUkJjbnFOemN5M01GaEgzOUFqRWtpMVpOVzVEY2FrRkgvOThHV2RTalM0ZmYyUTJLMVZFZEgwTVZVVGtWcjFhNlRCalNUTHU2eG1JbE93eWpCOGFnaUZYSm8rbjVaaVFsRldLWlZ1ek1YNVlDRjcvUHNYcDlUcU5ITjFpZFhqOSswdDQrYjRJclA0bkIwV2wxaXAvbmdnUkFtemhiUG56TGFCVnl6QjdYTFREY3k3bm1URDFteVFBd0t2ZlhicG0rNmQ4bFZpajM1ZUl2QmRERlJHNVRZQ3ZIT0ZCU256d2FCT0VCaWd4LzZrWVdLekFmeFltQUFBK0h4K0RxR0FWbG0zTlJrU1F5dVU1N3V3YWdLTkp4VGlXVklJREY0cHhUODhnTEsyaVdpVVRBS3NWa0YrNVdIRE1yUE5ZTVMwV1kyYWR4NEtKelREcGl3U1lyYmJaN284TmFvVGJPdnBESmhPZ1ZjbXVPNnhZZmo0aXVua3hWQkdSMitRVldYRFB1MmNCQVBPZmlzSFRYeVJnNGFSbStIQnMwMnE5UHNCWGpydDdCT0tOS3hXczVkdXlNZXZ4cHRod09CL3BlU2FuNS91b1pEQ2FyUEJWeTUwZXU1QnVSS3RJRFk0bmx3QUF2djA3QzkvK25ZV0grd2REN3lQSC9EOHlhdnRyRXRGTmdxR0tpRHlHVmkxRG1VbkVDNHRzUTIrZmo0K3A4cmtDZ01randyRC9YQkZPWHJJRm9kU2NNdng1S0IvUDNSbUdWNVlsdzNyVkVndU4vSlRJTGJTNERGWC9uQ25DNFBaKzlsQlZybG1vR3EwaWZOQ250ZDVsTy95MWNrejVLaEVYTTBxci80c1NrVmRpcUNJaXQra1FvOFh0bmZ3UnFGTWdORkNKRHg5ckNwMlBETzgvMnVTNnIzMTBVQ1BFTkZiaHVhK1RISTR2M1pxRjJVOUVZL3l3eHZqaXo0cnEwdlBmSktKN3JBNWhBVXA4dURiTjZYdzdUeFhnMFlHTkVCbWtRa3BPeFpJSy8vc2h0Y28yQ0FLd2Nsb3MwbHhVeFlqbzVzTVYxWW5JYlU1ZUtzRzhQekl3YzJreTBuTk5tTFFnQVFYRlZreGZuSXpwaTVNQlZNeXZLaWVYQ1pqd3I4YTRyYU0vM2xpWjRyUXdaNmxKeE51clV6R292Uittamd5RFZtM3I1b3BMcmJpM1p5QiszcHVMNlhlSE84elJVaWtFZElqUll0bVdMRXkvSnh5K2F0ZGRvOTVIRG9YY05zbGRKZ0JEYi9YSDVUd1RqR1ZWVDR3bm9wc0hLMVZFNURabFpoRmxadWNKNEhLWkFMVlNnTkZrUldTd0NsYXJDTFhTRm1iR0RtcUVubkU2dkxRMEdVbVpaVTZ2QllDa3pESzh1dndTWGgwVmdRZDZCMkgxUDdsNDVmNEk3RGhWaUo5MjU2SmRFeDlNdlNzTUg2eE5nMW9wWU41VE1kaHcySUFWMjdOeFM3UVdiNDZPd2d2ZkpqbXQwUDdwdUdnRSs5bTZUYXRWUkdxT0NaLytlbG5hZnhRaWFyQVlxb2pJSS94OVpkSE5qVWZ5RVIyaVFyc21QdmpzdDNURWR3dEFiTGdHZng2eUxmcjUvWTRjck55WmM4MnRZd0RnYkpvUnp5eE1STEhSaXA2dGREaVhac1NpVFprQWdQbC9aS0NreklxWXhtcWNUakU2ck5iKzZhK1gwVHhVN1hMTG04Zm5YQUJncTFLSndEVzN4U0dpbXc5REZSRjVoTyt2N1AzMzAyN2J3cDhYMG0wVHYrZis3bmpWWFhXV05paG5LTFk5ZC92SkFtdy9XV0EvbmxWZzIwZndlSElKWGxxUzdQQWFVUVRPWDc3MnBQT3JKOEFURVFHY1UwVkVSRVFrQ1lZcUl2STRJWDRzb2hOUnc4TlFSVVFlSmNSUGdkbmpvcUgzY1Y1TFNtb2FwUXdQOVEyR0lOaVdSN2lqU3dBYTZSbm9pS2gyMkhzUWtkc281UUsrZnFhNTAzR2RSbzZGRTV2QlpIR2V2SFEyellpMlRYd2NqcTNibTR2Yk93VTRIUFBYeXZIR3loVHNQMThFQUZnd3NabkQ0eUgrQ2p6NDRUa01hS2VIVWk2Z1UzTXRETVVXN0QxWFpIK09qOHA1WDhDcmhRVXFNZkx0TTlmK1JZbm9wc0JRUlVSdUl3aTJyV2J1cWhSSzJrVDVJRml2Y0poWXJsWUtFRVhneCtrdDhlYktGUGlxWlZqMmZBdE0vQ0lCYWJtMmhUZERBNVQ0Wk4xbCt5VHlGZE5pa1dtd1BhYVVDL2g1Ynk3K1BKU1BNck9JTHMxOTBhZU5EbVZtRVV1MlpHSG12Ukg0Wk4xbC9ITzJFR01IaFNBajM0UWZkdWFncE15S0NmTXVYdk4zK09IRldJbi9WWWlvb1dLb0lpSzNNVmxFZkxBbURYM2I2SEU4cVFSRGJ2WERqbE1GbUg1UE9QS0xMVGliYXNUb2ZzRm9FNlhCYXl0UzhNRWEyMHJvSFpwcGNTNnQxQjZvbEhJQjNXTjE5a0NsVmdyd1ZjdVFaYkJkNVdleGl2RFh5dkhSMkthWTkwY0dSblFKc0srcXZ2TlVJYlljTDhBZFhRUHc3NEdOc09XNEFldjI1ZG5iK01yOUVZZ0lkTDJaTXdDb0ZaeEZRVVEyREZWRTVEYWlDT3cvWDRRRkU1dGgwb0lFeEhjUHhLcGRPWGorNjBSMGFlNkxaNFkzeGFhakJyeTg5QkplZXpBU3EzYmFsbDBZMk00UGEvZm0ycy9qN3l0SFhwSFpmajlJcDBCeHFSWEZwYmFWenEwaXNHeHJOb3BMclhobWVDaSsyMjdiZUxtY1VpRWdLYXNNQ3JtQXY0OFdPS3lRL3RhcXFyZXBBVmlwSXFJS0RGVkU1RmIzOUF6Q1AyY0trVjlzZ1NBQWc5djc0YjZlUWJpWVVZcFh2MHRCV0lBU0QvVUx4dXAvY2pBdFBneHZya3hGanpnZG1vZXE4Y2lBUmpBVVd6RC9qd3prRmxXc1h4V3NWOWlyVkFBUUdhVEMvYjJEb0ZYSk1HMVJFa3JLck5oMm9zQ2hIVElCdUs5WEVENThyQW5PcEJxeDRVZytIdW9UZk4zMnE1VXl6SDhxQmdEdzlCY0prdnliRUZIRHhGQkZSRzUxTXJrRUJVWUw3dThWQkgrdEhIM2I2UEhCMmpRa1pOZ1c0QnplMlIvUklXb3MzWktGZFh2ejhGRGZJTWdFNE1tNXRybE9TNmEwZ0o5V2p0Z3dOWlpNYVFFQWtNdHMxYWNWVTJQeDdGZUphTkpJaFVNWGk3RGxlQUZXVEkxRmRvSFpaVnY4dEhLTW0zc1J6UnFyY1RpaEdJY3ZscUJ2V3gxKzI1OFB5NVd4eFhVdngrRS9DeFBzVytRMDlsZWllYWdhLzV3cHJPdC9LaUx5Y0F4VlJPUTJiYUo4RU44akVIRVJHbXcvV1lDMWUzSXhvSjBmWG4wZ0FnQWdFd1RJWk1CSGEyMzc2NjNabll0M0gyM2l0RVhOZ1F0RmVPRERjMDduWHpTNU9Vck5Wb2ZBbzFJS1RwczBsMXM5b3lVTXhSWWNUaWdHQUpTWnJXZ1Jwc0ZIWS8zeDNrK3A5amxjMDBhRzQvOHR2NFNodC9yaC9sNUIrSFYvSGtNVkVURlVFWkg3NUJXWnNmMWtBZDVkbldxZi8vVGx4a3pNZnlvR2t4WWtPRzBIWTdhS2VIWDVKYWZsRWFxaVZnb084Nk5xcXFqVWlrL1dYVWJmTm5yRVJXalFJa3dEQU5oOXBoQ0xKamZIaWVRU1BQZDFJaklOcml0ZlJIUnpZYWdpSXJkSnl6VWhMVGNmUDd3WWl3YytxS2cwUlFhcklBaUN3NDdGcTJlMHhMM3ZuVVdKaTVCVVB1eFgyZncvTXFCV3lsQnFja3htb2dnc25OUU1scXZXd0ZJcFpTZ3pWeHlUeXdTMGovWkI3MVk2ZEd1cHc0WExwZmh0disycXdPWGJzbEZvdE9MaC9zRzRxMnNnZmp1UWg4dDVwdHI5SXhDUjEyQ29JcUlHcVh4eU9BQThNdnU4MCtQTlE5Vk93NFFBY04vN1p6RjVSQ2kybkNqQWtZUmlLT1FDSnQzZUdFVkdLNzc2SzlQK3ZBSHQ5QmpXd1IrYmp4bXdiRnMyQ2t1c0NQQ1YyNnRuUCsvTnhkNXpoWGlvYnpBK254Q0R3d25GK08vS0ZIQ3ZaYUtiRjBNVkVibWRUQkN3L0huSGF0T1NLYzRyclZkV2ZxVmQ1U3FWWENaZ3hkUVdFQVFCSWtRczJwUUZBT2pmVG85LzkyOVU2WGxBMTFoZmV4VXJVQ2RIYnFFRlBlSjA5dWRNbUhjUm00NGFBQUNkbW1ueDV1Z29XRVZneTNHRC9UbHB1U2JNV25jWjgvN0lnSitQbklHSzZDYkhVRVZFYm5mZisyZXYrNXhQbnFqWUx1YVY1Y24yMjQ5OVdsR2xzbGhGUFBEaE9TamtBaXdXMFI1eXRoNHZ3TmJqamtzbzFNVEJpOFgycldoY0JTZGptZldHNW00UmtYZGdxQ0tpQnVHNXJ4UHR0OHVYTXdEZ05Ka2RBTXd1OWd5OFVheENFZEgxY0g4RklpSWlJZ2t3VkJFUkVSRkpnS0dLaUlpSVNBSU1WVVJFUkVRUzRFUjFJcXF4ZFMvSHVic0pOYlo4K1hLTUdUUEczYzBnSWkvR1NoVVIzUlErK3VnamR6ZUJpTHdjUXhVUkVSR1JCQmlxaUlpSWlDVEFVRVZFUkVRa0FZWXFJaUlpSWdrd1ZCRVJFUkZKZ0tHS2lJaUlTQUlNVlVSRVJFUVNZS2dpSWlJaWtnQkRGUkVSRVpFRUdLcUlpSWlJSk1CUVJVUkVSQ1FCaGlvaUlpSWlDVEJVRVJFUkVVbUFvWXFJaUloSUFneFZSRVJFUkJKZ3FDSWlJaUtTQUVNVkVSRVJrUVFZcW9pSWlJZ2t3RkJGUkVSRUpBR0dLaUlpSWlJSk1GUVJFUkVSU1lDaGlvaUlpRWdDREZWRVJFUkVFbUNvSWlJaUlwSUFReFVSRVJHUkJCaXFpSWlJaUNUQVVFVkVSRVFrQVlZcUlpSWlJZ2t3VkJFUkVSRkpnS0dLaUlpSVNBSU1WVVJFUkVRU1lLZ2lJaUlpa2dCREZSRVJFWkVFR0txSWlJaUlKTUJRUlVSRVJDUUJoaW9pSWlJaUNUQlVFUkVSRVVtQW9ZcUlpSWhJQWd4VlJFUkVSQkpncUNJaUlpS1NBRU1WRVJFUmtRUVlxb2lJaUlna3dGQkZSRVJFSkFHR0tpSWlJaUlKTUZRUkVSRVJTWUNoaW9pSWlFZ0NERlZFUkVSRUVsQzR1d0ZFUkhYbDNYZmZ4ZXJWcTZGUTJMcTYzcjE3dzJLeFlPREFnWGp2dmZmYzNEb2k4amFzVkJHUjErclhyeDhzRmd0S1Mwc0JBS1dscFRDYnplalhyNStiVzBaRTNvaWhpb2k4VnBjdVhlRGo0K053VEsxV1k4aVFJVzVxRVJGNU00WXFJdkphR28wR2d3WU5jamptS21nUkVVbUJvWXFJdk5yUW9VTWQ3ZzhlUE5oTkxTRWliOGRRUlVSZXJWdTNibENyMVFBQXBWTHBGTEtJaUtUQ3EvL3F3SE5mSitMODVWSjNONE1xQ1F0UVl1R2tadTV1QnJtQlZxdEYvLzc5c1dIREJuVHExQWw2dmQ3ZFRTSXYwTkQ2K1VLaEkxNWFXUWpGcjJmYzNaUTY0d245UEN0VkVrdkxMV3RRZjJnM2krNHRkZTV1QXJsUmVYVnE0TUNCN20wSWVZV0cyTS9yWW9kRDRSdmk3bWJVS1UvbzV4bXFKTGIzWExHN20wQXVETHFGMVltYldjK2VQU0dYeTNIYmJiZTV1eW5rQmRqUGV5WlA2T2M1L0NleFRVZnozZDBFdWtwWWdCS3g0UnAzTjRQY29NaG93Wkh6UlRoNm9SQWpIM2dLY3BYN3Y4bFN3OGQrM3ZONFNqL1BVQ1doaGxnU3ZobDRRa21ZNmxkMnZna0h6aFRnNklWQ1dFWGJNWFhVRUN4WWw0cTJNYjdvMHNvUGpRT1U3bTBrTlVqczV6MlRwL1R6REZVU1lrbllNM2xDU1pqcW5pZ0N5UmxHN0R0ZGdBdXBKVTZQQzRJTW9nZ2N2MWlFNHhlTDBLU3hHajNhK0NNNlhBUEJEZTJsaG9uOXZHZnlsSDZlb1VwQ0xBbDdIazhwQ1ZQZHNWaEVuTGxVakQwbkRjak1NMVg3ZGNrWnBVak95RUNRbnhJOTJ2Z2hyb2tXU2dYakZWMGIrM25QNDBuOVBFT1ZSRmdTOWt5ZVVoSW02Um5MckRoMm9SQjdUeGxRWkxUVytqdzVCaFBXNzg3RzVvTzU2TnJHRDdjMDg0V3ZSaTVoUzhsYnNKLzNUSjdVenpOVVNZUWxZYy9rS1NWaGtrNStrUmtIenhUZzBMbENtQzJpWk9jdEtiTmkyK0U4N0R5V2oxdWI2OUFwVG84Z1BidElxdURKL1h5SW53S1pCck83bStFV250VFBjMGtGaWRSVlNmakJQa0YxY3Q3cUdIcXJuOXQrdGhROHFTUk1OeTQxdXhTLzdNckdsNytrWXQvcEFra0RWV1VXaTRpRFp3dnc5YStwK0dsYkppNWxzakpCTnRYcDU5M1JaNGY0S1RCN1hEVDBQdEpXV0xWcUdickYram9jRzFMcGMyR0lpODhJalZJR2hieitodEU5clovbjF6QUoxR1ZKK01HK3dmaCtSdzRBWU0xTExaR1M3VGhuSkRKWWlidmZQV3UvLzhPTHNkVTY3N3MvcG1IL2hTSUF3TTh2eDZHd3hBSUEwUG5JTWZKdDI0cTdUdzVyakkxSERMYmpHamxldVQ4Q2MzOVBSM0pXR1FCZzNjdHhLTGp5T2xmMFBuTGM5YmI3VnUvMXBKSXcxWTdWS3VKQ21oRjdUeHFRa2xYLzRlWjhTZ25PcDVRZ05FaUZIbTM4MENMU0IzSVo1MTNkaktyYno5ZDFuNjJVQy9qNm1lWk9qK3MwY2l5YzJBd21GMTgyenFZWjBiYUo0eWJpNi9ibTR2Wk9BUTdIL0xWeXZMRXlCZnZQMno0YnVzWDZvbE56WCt3OVYyUi96bitHaCtLdks1OExsVytYdTdkbklObzE4Y0YvVjZYQ1dHYkZ6eS9ISVRXN3pLbE5qUU9VdVBlOXMwN0hhOHJUK25tR0tnblVWMG00b01TSy95eE1jRGkyWkVvTGgvc1BmSEN1eHVmTkw3TGdrZG5ub2ZlUlkrNkVHS2ZIQTN6bGVQM0JLR3c5WWJBSHFuSmpacDJ2OHJ6clhvNnJjVnVrNUVrbFlhcVpNck1WcHhLTHNmdUVBZmxGN2gvU1NNOHB3ODg3c3FEemthTjdHeiswYStZTHRaS0YvcHRKYmZyNXV1aXpCY0hXSjFmK3d0b215Z2ZCZWdXMm55eXdIMU1yQllnaThPUDBsbmh6WlFwODFUSXNlNzRGSm42UmdMUmNXOUFMRFZEaWszV1g3Y3VPckpnV2kweERSUWdjY3FzL21vZXFzV0JpTXh4SkxNYXQwVm9vNUFJV1RMUnRCVlA1OW9SNUZ3RUEzMjNMeHZoaGpUSDBWai84c2k4UFpvdUlwNzl3L0RjQWdOVXpXdGJvOTY2S3AvWHpERlVTcUl1aHY2dmZ0RE9YSmtQdkk4T25UMFk3UEUvdkkxM0g3aXBRUlllb01mTytjS3pZbm9QTnh3eE9qMS9kUVhnS1R5c0pVL1VVR1MwNGZLNEErMDhYb3RSVSs4bm5kYVd3eElKTkIzS3gvVWcrT3JiVW9XT3NEbjYrN0VadkJ0ZnI1K3VyenpaWlJIeXdKZzE5MitoeFBLa0VRMjcxdzQ1VEJaaCtUemp5aXkwNG0yckU2SDdCYUJPbHdXc3JVdkRCbWpRQVFJZG1XcHhMSzdVSEtxVmNRUGRZWGNVNmJrb0J2bW9ac3E3TXkyb1pya0VqdlFKUHpMbGcrN2xtRVNKc1lhZzhRRlcrWFU0RXNHQkRodjErNWVBbE5VL3M1OWtiM0tDNkd2cXIvS1o5L3V0RWxKcHM3M3k1VUw5REQ4V2xGbno4ODJXY1NUVzZmUHlSMlo1WnFmSzBrakJkVzJaZUdRNmNLY1R4aENKWXJYVXpWMHBLWldZcjlwdzBZTitwQXJTSzFxSnJuQjZoUVNwM040dnFTSFg2K2ZycXMwVVIySCsrQ0FzbU5zT2tCUW1JN3g2SVZidHk4UHpYaWVqUzNCZlBERytLVFVjTmVIbnBKYnoyWUNSVzdiUU5SUTVzNTRlMWUzUHQ1L0gzbFNPdlVoVTRTS2RBY2FrVnhhVldDQUl3OGZiRzJIek1nUEJBMi9zNk5hZk01ZERpOVpndG9sUHdBcVNwVkhsaVA4OVFkWVBxZXVoUEFEQXRQaHl6MWwyK2JpbTVxckY1alZJR280dHYvWDhleXNmQ0RabjIreUpFQ0ZlV1FWeitmQXRvMVRMTUh1ZjRMZXR5bmdsVHYwa0NBTHo2M2FWcnRuM0tWNG5YZkx3dURXN2ZzQ2ZaM3d4RUFFbVhqZGg3eW9DRXk2NUR1NmV6aWlKT0poVGhaRUlSbWpUV29Ic2JQOFNFYVZEUDMzMm9qdFdrbjYrUFB2dWVua0g0NTB3aDhvc3RFQVJiZjNkZnp5QmN6Q2pGcTkrbElDeEFpWWY2QldQMVB6bVlGaCtHTjFlbW9rZWNEczFEMVhoa1FDTVlpaTJZLzBjR2Nvc3E1c1FHNnhYMktsVjVjRE9VV1BESnVLWTRrbENNenMxOWtaRnZRbTZoR1YvOXgxWjVxbno3dzdXWGNVdFRIOXpUSXhBYWxjdytYMnFTaTZHL2F4MnZDVS9zNXhtcWJsQmREUDJwRkFMK1BhQVJXa1hZT3VlZmR1Zml2VWVhb0tUTWlzL0h4emc4dC96WTM4Y005ckY1SDVVTUpXVVZmNURyWG83RHVNOHZ3bEJzcWZLUFZTWUFWaXNndjFLWkhqUHJQRlpNaThXWVdlZHQzNGkrU0lENVNnWGhzVUdOY0Z0SGY4aGtBclFxR1FxTlZVOVdMM2V0dVZkU0N3dFFva1dZdXQ1K0h0V00yU0xpVEhJeDlwNHFRR2FlOHdUV2hpbzV3NGprRENNQzlRcDBiK09IMWsxOXVaaW9sN2hlUDEvZmZmYko1QklVR0MyNHYxY1EvTFZ5OUcyanh3ZHIwNUNRWWF1bURlL3NqK2dRTlpadXljSzZ2WGw0cUc4UVpBTHc1RnhieFdqSmxCYncwOG9SRzZhMmh6eTVERkFxQkt5WUdvdG52MHJFc3EzWkFJQkhCemJDLzYxSXFkYS8wOGxMSmZoaFo0NjlDaFVack1KYlk2THNqd2ZyRmNndWNKd2pPZmF6QzlVNjk5VTh0WjlucUxvQmRUWDBaN0VDMFNFcXpQOGpBeDg5M2hSSEU0c3hhVUVDT2pmM3hZRXJWK3o5OEdKc2xSTWNYeHNWaWQ4UDVtSEw4UUtINDhGNkJUNGEyeFQvdHlJRmlWZGRKdTZqc3YzaCtxcWRMOG05a0c1RXEwZ05qaWZidHY3NDl1OHNmUHQzRmg3dUh3eTlqeHp6Lzhod2VvMDdlV0pKbUlDU1VndU9YU3pHdmxNR0ZGVWppSHN5bFZLR3Npcm1mT1VXbVBISG5oeHNPWlNIcnEzOTBMNlpMM3dsdnRTZDZrOTErdm42N0xQYlJQa2d2a2NnNGlJMDJINnlBR3YzNUdKQU96Kzgra0FFQUVBbUNKREpnSS9XWGdZQXJObWRpM2NmYmVKMHBmYUJDMFY0NEVQbjlpeWEzQnlsWnF1OUFxWFR5UEhWZjVwaDV0SkxtUDkwRE5KeW5IY3RDQTl5ZlNWZlNuYVpQVFNwRkFLK214cGI2eEIxTlUvdDV4bXFia0JkRGYxWnJLTFROd00vclJ5VDd3akY0OWQ1UXc3cjRBOEEySHJWSHljQVpCZVk4YzJtVEx6eFVDUmUvRGJKWWFHNFJuNUs1QlphWElhcWY4NFVZWEI3UDN1b0t0Y3NWSTFXRVQ3bzA5cjExUmYrV2ptbWZKV0lpeG4xZXltOEo1YUViMlo1aFdZY1BGdUF3OWRZckxOWE8zOFVsbGh3OUVLaHcvSDR2bzF3Nkd3aEV0TmREdzhxNVFJNnR0VGowTGtDbU16MU14Y3JRS2RBMy9ZQitHVlgxaldmWnl5ell2dVJQT3c2bG85Ym12bWlVNXdlamZ3OWZ4UG55NWN2SXl3c3pOM044QmpWNmVmcnM4L09LekpqKzhrQ3ZMczZGY1dsdG1ELzVjWk16SDhxQnBNV0pPRHFLWWxtcTRoWGwxK3E5bVJ4dFZLQXNjeUtjWi9icWxyTG4yOWh2dzNBYVRnVGNEMC9TaWtYc0hCU3hjOVVLd1dvRkFLV1BkZkNZVzdXVS9NdjJ1ZWYxWVNuOXZNTVZUZWdQdmVBaWd2WElMZXdJZ1NwRlRLSHN2TC9mWDhKQ3BtQTBmMkM4ZEtTWkZUMUZ0MXl2QUROUXpWNGJWUWtYbHljREdPWkZjOS9rNGp1c1RxRUJTang0ZG8wcDlmc1BGV0FSd2MyUW1TUUNpazVGY00xLy9zaHRjcjJDZ0t3Y2xvczBtcXdGNXNVNnJNay9QUFBQMlBreUpHU25hK29xQWdIRHg1RTM3NTk3Y2ZXclZ1SHUrNjZ5K2wydVpLU0VpZ1VDaWlWbnZkaG5acFZobjJuRFRpVGZQMFBwZkJnRlhhZmNMeTZkRkNuUUJRWnJlallVb2RzZzhtK2xscGxGcXVJUUwwQzhYMUM4T1BXREloVnZQRUhkZ3hBMTliVjc0US9YSkdFSG0zODBMNkY0N2ZoTDM5SnhiQ3VRUWpVSy9EWTdXR1F5UVFvNUFLKy9qVU5saW9tMkZ1c0lnNmZMOFRoODRWb0h1R0RicTM5MEtTeDV3MWJBTFpBTlhyMGFLeFpzd2IrL3Y2U25iY2h2N2RyMjgvWFZaK2RsbXRDV202K1UrVXJNbGdGUVJCUStZOWc5WXlXdVBlOXN3NURpK1ZjWGJrOS80OE1xSlV5cDVEajd5dTNmMm01ZWppektncTVnRGRYcHVCQ3V1MUw5V3VqSXFHVUM4ZzBtUERwcituVk9rZFZQSFhvRDJDb3FyWDYzZ05xY0hzL1dLM0FpM2VIWTlYT0hKU2FuU2RBdmpZcUV2UC9TRWRHdmdrK0tobEtUVlkwOHJOMVNOWktmMVBmL3AySnNNQUl0SXZ5d2Y0TFJTZ3V0ZUxlbm9INGVXOHVwdDhkamhjWEp5UDFTbmhTS1FSMGlORmkyWllzVEw4bkhDOHZUVVpScWZNZnFONUhqcEl5Szh3V0VUTEJ0cjdKNVR3VGpDNyttT3RTWFpTRXUzYnRDajgvMndleXdXREF2bjM3QUFBZmZmU1JQVlFaREFaTW16WU5MNy84TXBvMXMzMDc2OUtseXpVL21QTHo4N0YvLzM3Ny9XM2J0bUhYcmwwT0h6eHZ2LzIyL2NPbTh1MXlpeGN2eHNHREIvSHh4eDlEcTlXaWE5ZXVhTnEwcWRQUFNrdEx3NjVkdTJyejY5ZUlWUVF1cEpSZ3owa0RVck92Ly9mUk9VNlBXMXZvRUtoWElFQ3ZnTlVLTFA0OURZTzdCRUV1QS83Y213TS9Yd1h1N04wSUcvYm1JTnZnR05LdElyQmhYdzVHRFFwRngxZzlEcDUxL3JZUEFKc1A1V0h6b1R5bjR5ODgxQlR6MXFTNEhJN2NmZEtBOU53eTNObTdFZWF1U1lIVktxSkhXejlZUlJFTDFxVkNxUkF3YWxCakhENVhYR1dndXRxRjFCSmNTQzFCNHdBbHVyZjFROHRJTGVUMXVQcDBaV1ZsWmJqampqdWNqaGNXRmlJK1B0NWxtR25idGkwT0hUcmtjT3loaHg3QzZ0V3JIWTdsNWVYaGswOCtRWjgrZlFBMDNQZjJqZlR6ZGRsbjE5YjhwMkxzdDExZHVkMDhWTzB3VENnSXRvclRwTnREOGNGUHRpL2MxNnRVcVpVQzVESUJzOGRGWThtV0xGektMc1A0WVkyaDk1Rmo1cEprdlA1UUpCNGIxQWpMdG1UYjUrbldsS2NPL1FFTVZiVldsMWY5S2VRQ29rTlVTTTh6dzJJUjBibTVMem8yMDJMc1p4ZlFOZFlYNDRhR29OUWs0b3VuWXlBSXRtL0tmeDh6NEwyZlV1M2ZNRjY4Tzl5K3ZjQ2hpOFVPazhtdEl2RE9qN1lxazk3SHRsTDZqbE9GK0dsM0x0bzE4Y0hVdThMd3dkbzBxSlVDNWowVmd3MkhEVml4UFJ1M1JHdng1dWdvdlBCdGtsTkY0Tk54MFFqMnM3MmRyRllScVRrbWZQcnI1VHI3TjZyS3RVckNKcE1KaHc0ZHd0OS8vNDNwMDZkWCs1eUJnWUhZc0dFRERBWUQ3cnZ2UHFmSGMzSnlNSG55Wk54MjIyMzJRRlZ1MDZaTlZaNjNTNWN1RHZmWHJWdUgwNmRQSXo0K0h0MjZkY1Bldlh0aE1wa1FIeDl2YjMvNTdiVnIxd0lBSmt5WWdBOC8vQkRyMXEzRGd3OCtDS1ZTNmZRQkJ3QzlldldxOXU5YkcyVm1FU2N1Rm1IUEtRTU1OVmlzODhDWkFxUm1sYUwzTGY1WXZUVVRBVG9GUmc4TnMwL3dmdXoyY0FDQVZpUEhIYjJDY2VoY0lZNmNkeHdpRkVYZ1JFSVJCbllNd01uRUlrbURmSGl3R3FlVGltRzFpb2hvcEVhN0dGOW9WREpNdUNzQ1NvWE10cmFQUm82dXJmUllzSzdxeXUzVk12Sk0rR1ZuTm5RK2VlalcycmFZcUVaVi80dUo1dVRrT0FUN3c0Y1BJek16RTBNaEo2b2FBQUFnQUVsRVFWU0hEclVmTXhxTmtNbGs2TldyRjJiUG5vM0N3a0lNSGp3WXExZXZSbFNVYlJKeWFtb3EzbmpqRGNoa3R0OWh3SUFCRGtPSW52cmVuamR2SHBvMmJZcmV2WHNqTUREUTZmSHE5dlAxMldlWGt3a0Nsai92V0cxYU1zVjVwZlhLeWhmaHJGeWxrc3NFckpqYUFvSWdRSVNJUlpzcWhyV2JoNnFoVkFoWXRUUEhIb0FxQnpOWFdvWnJrSkZ2d3J6ZjB4RVpyTUxjQ1RGSXlTbkRHOStud0d3VjhiOGZVdkhzSGFHWU15RWFHdzhic0c1ZmJvMkgvengxNkE5Z3FLcTF1aHo2czFoRXZQUHZKaEJGWU1OaEE0TDFDaXplbklVeXM0aWRwd3F4ODFURmg0cENKa0FRYk9QbWxZUE9leitsUXFXUXdXSVY3ZVB1cm5TSTBlSmNtaEdMTnRtV1Zwai9Sd1pLeXF5SWFhekc2UlFqUGw5ZnNTM05wNzllUnZOUXRjc2hsc2V2TEJBbkUyeVh5bGMxREZPWFhKV0VTMHRMY2VEQUFmejExMS9ZdUhFakNncHNsWXlhaEtweXJnTFYrZlBuOGVLTEwyTDgrUEVZUG55NDArUERoZzJyMXJsUG5EaUI5UFIwL1BycnJ4QUVBVXFsRW9JZ29GZXZYdllQbWNxM3l3bUNnQmRmZk5GK3YvS0hVMzBvTExIZzBMbENIRHhUVU92Rk9tT2p0RGg3cVFSUDNCR09OVnV6Y0NxcENQdFBPMWVjQXZXS0txczZNZUVhV0t3aXVyYjJ3L1lqemhXcGNvLzhLd3lydG1TZzVCcC9FNVZGaDJtd2NaOXRuWi9NdkRLczJKU0JzYmVIWWNHNlZEd2RING1QVjlxV0ZabDBkMlMxem5lMXdoSUwvajZZaSsxSHJ5d20ya0lIZjEzOWRNc0toUUp2di8wMk5tN2NpRTZkT21IZHVuVVlNbVFJWnM2Y2ljREFRTFJ0MnhZTEZpekE0Y09ITVdmT0hMejk5dHNBZ04yN2Q2TnQyN2IyUUZWV1ZvWnQyN2JaQTVYUmFFUmhZYUU5VkhueWUzdnYzcjM0OHNzdkFkZ3EwcmZkZGh2Njl1Mkx4bzBiQTZoK1AxK2ZmWGE1Kzk2Ly9oWXZuenhSc1NUT0s4dVQ3YmNmKzdTaVNtV3hpbmpndzNOUXlBVllMS0xETUdSU1pobm0vcDZCczJrVmN4cXZ0enI2c2FRU1BMTXdBYUlJZEduaGk0VWJNN0g3VE1YdmJ6Ulo4ZjZhTkxTSjhrSDNscjRvcTJHZzh1U2hQNENocWxicWV1aFBCRENxMGxVWlZ3MlRPNmlxZkZwcUVsRnF1djRWVnR0UEZqaHNiWkIxNVhMWDQ4a2xlR2xKc3NOelJSSFgvYjNkdVc1amVVbTRwS1FFZS9mdXhWOS8vWVZObXphaHVManVxb3ErdnI3NDczLy9pM2J0MnJsOGZNT0dEVlcrdHJ4U1piVmE4ZTY3NzJMRWlCRzRkTW4ySWQya1NST29WRFZmVEZLcFZEcDlPQUhTVjZveTgwellmN29BSnhLS1lMM0JCTjB5eWdjci9rcEh0elo2NUJTWU1DZ3NBTGMwczMxanp5MHdJOXRnd282aitSamNPUkEvYnNsMGVyMUdKVVB6Q0IvOHVEa0RkL2NMd2Q2VGhpb0RYbWlRQ3JKcUxpS2wxY2dSMFVpTmtYMGIyWTk5L2F2em5FTXBtTXhXN0QxcHdMNVRCclJxNG91dXJmVUlxK1BGUkdVeUdmcjA2WVA0K0hpc1dyVUt5NVl0dzlpeFk3RjA2VkxzM0xrVC8vdmYvM0RISFhkZ3dZSUZtREpsQ2g1Ly9IRUF3UHIxNnpGbXpCajdlWEp6Y3hFVVZMR0pjR1ptSm54OWZlSHI2OXVnM3R2Nzl1MnpEKzNmZXV1dDZObDNDTTVjaUliY04vUzZyNjNQUHJzbW52dTZZcTNBcE15SytiQ3VtdURxSWhLVFJjU2ZoeXFDNWRQekUxeituS3VQbDFlZXZ0em8vUGRhN3VTbEVweThWRkxsNDFYeDVLRS93RXRDMVVzdnZWU3ZQeTgxeDRSaXRJWTJaa0M5L0R4M1ZIMGFva0czNkxGMjdWck1talhMWHBHcXl0VkRiNVVGQmdhaWMrZk9lUC85OXgyT0M0SUE4Y3Ivak1HREI2T29xTWpod3dVQW9xS2lzSGp4WWdEQTNMbHpyOW1HNWN1WEE0QjlhTVhmM3g5anhveEJ0Mjdkc0d2WExvU0hoeU00T0JoMzNua25BRGpjZnV1dHQzRGd3QUVzV2JJRUpTVWw5amtscTFhdGN2bXpLaCtmTVdNRzl1L2ZqOXpjWEpmUHJZNlF4cUdZTVBOYmlGVk9yNjBlclVhT1FKMENvNGVHd3Q5WGdTZnVDSWZWQ2l4YWJ3c3ZZNGVISThoUGlSMUg4eEdvZHoxaHVWTkxQWkxUamJpVVdZcUxhU1hvMWxxUDdUV29KRThZR2VGdy81ZWQyVGg3cVJodG9yV1FDUlZCNm9rN2JFT1JHclVjWTRlSFE2dXgvYmY4bURRRUdNc3NLQzJ6WXZQbXpaZzJiWnBFNTdXNStyMjlaTWtTREJ3NEVJR0JnUkJGRWIvODhnc1dMMTZNbGkxYll1N2N1VWhKU2NIQ2hRdng2S09QNHBWWFhzSHMyYk94WmNzV25EbHpCcDkvL2prQ0F3TXhZOFlNQkFjSDIzOUdabWFtdlVyVkVOL2JBSERreUJFY09YSUVBS0NKN0FIL1RvOURycTcreEgxdjdiTXo4bDFmZUZUVjhicmd5VU4vZ0JlRXFqbHo1cUN3c1BENlQ1VFF0MzluUVdrT3Z2NFRxZDZFQjZvUUc2NUJiSHc4aGd3WllxOVM3ZHUzRDBhajgrWDRsZWVSVklmVmFvVmNMb2ZaYkt2a2JkcTBDUU1HRE1DbVRac1FIeCtQSDMvOEVRcUY3Yy9wczg4K3cwOC8vUVNMeFlMaTRtTG85ZGZmOExOODd0WG5uMytPT1hQbVZLdE5IVHAwd09PUFAyNy9wcDZZbUlpbm4zN2EvbmhHUm9aOUdLUGMrdlhyOGQ1NzcxWHIvTldSVjJqRzdoTUduRW9xaHNsYzgrRy9ZcU1GSDYrMFZVU2Z1Q01jWC8rYWh2RjNSdURoWWRXN3BGK3JrYU5yYTcyOWdyWHpXRDRlK1ZjWWpsNG9xdlpHekF0K1RuVTVVYjFGcEEveUNoM1BJWmNKS0RaYXNHaDlHcDZPajdTSHY5b08vNVZUeUFXMGFxcEZ0OVorOW1VWG9zTUcxdmg5V2xNZE9uU0F2NzgvRmkxYWhOemNYR3pZc0FGdnZmVVdXcmEwRGVlc1dyVUs1ODZkdzhTSkV6RjY5R2g4K2VXWHNGcXQrUG5ubndIWWhyZno4dkp3NnRRcCsxQzN4V0pCV1ZrWkJnNGNpTysrK3c0VEowNEU0Sm52N1NlZWVBS0hEeDkyT3Q2eVpVdVU2RzVCV2FOZVVQZzFxZEU1cWU2RUI2bzhldWdQOElKUVZkY1RjSytXbGx1Ry9MMEo4THdMMkd1bVdXTTF6RmJSUGwrcU9pS0RWYmcxMmdmckQ5VGZVaExWMVMxV2E3K3QwK2tRSHgrUCtQaDRsSlNVWVBQbXpkaTRjU1AyN05sVDY2SEE0dUppK1BqNHVLeUF0VzdkR2tlUEhrV25UcDBBQUpNblQ4Ymt5Wk14Yjk0OEdBd0d6Smd4NDdybkwvK1dYbEJRZ0R2dnZCTUxGeTdFdmZmZWl5Wk5uRHYwNU9Sa2wxYzdSVWRIWS8zNjlRQnNjOGtHRFJwa3YxOVhBblFLM05ZOUNBTTZCbUQvNlFJY3ZWRG9jdW1ENmxJcFpUQlpSQ3piWUx2SW9id1NWSlhidWdYaFlxb1JxVm0yWWVuY0FqT09YQ2pDN1QyQ3NmTHY5QnVxR1B6K1R3N3VIeFRpY0V5amxsVzUxbFp0YU5WeTNOTGNGMTFiNmFIVjFPOENvWWNQSDhheVpjdHc3Tmd4REJzMkRHUEdqTUh2di8rTzU1OS9Ib0R0aTRURllzRmJiNzBGQVBqM3YvK05jZVBHT1YzUjJxdFhMMnpidHMzcC9NT0hENGRhclc0dzcrMDJiZHFnZi8vK0dENThPQlM2VUV5WWx5RHBCMlJjaEFacHVTYW5SVGlWY2dITHA3YW9jbUhRYTFFckJXaFVNbWlVTXFSWFdyNG1TS2ZBazBORDhQNGE1K0ZxQVVDd253Sk5nbFU0bWxoaUg0NThxRzh3c2d2TTJIQTQzK0c1TSsrTHdHOEg4bkRvb3V1K1U2MFVjRWVYQVB4MklML09yL2F1M005N3FnWWZxdXJibnJPMXY1eFZLc0Y2QmI1KzV0cFhlVnd0L3AwekR2Y2Y3QnVFdldlTGFoU3FidXZnajlCQXBVZUdxc0h0WFpmbWZYeDhNSHo0Y0F3ZlBoeGxaV1hZdW5Yck5lYzVWU1U5UFIzQndjRXVROVhBZ1FQeHl5Ky8yRU5WdWJObnorTG8wYVBZdUhHankzUG01ZVZoMmJKbGlJdUx3eSsvL0dMN1BRWVB0dDhHZ0pVclZ6cTl6dFVYaWJLeU1vZEp2RWFqRWFXbHBSZ3laSWpEL0pXNkNsa2FsUXg5MnZ1aloxcy9ITHRZaElObkM1QlZqU0dCcHFFYWRHaWhnNitQSEFHK0NqdzhMQlFhbFF5amgxNS9Ia3YvRGdFSUNWQmk4UitPVjVudU9KS0hSMjRQdytET2dmaHJmKzJIZ1F6RnpwV3VSbjVLK0dwdWZQZ3ZVSzlFcDFnZE9yVFVRUzV6ejVJS3djSEJHRFpzR041Ly8zMzQrdHJtc0UyYk5nMzMzbnN2VnExYVpaOTRYazZoVUdEZXZIblZuaXh1TkJxaDFXbzkrcjNkdG0xYkRCZ3dBQ05HakVCSVNFV0FYcnZueG9ZUFhSblFUbzgyVVQ1NGVka2x2UDlvUmFBVVlOdnI3OU1uS3lhVmJ6OVpnSlU3Y2pDbVh6RDZ0YlZWdWtYUnR0ZGtnSzhDaG1JTFJCRW9OVnRSYWhKaEtMRTRYQjJZVTJoRzh6QTFnblFLNUZ5cHRuNDB0aW5DQXBUd1VjdWdrQW1BQUV6N0pzaytDYjFWcEFZcmQrUTR0SG5jMEJEa0Zwa3h2SE1Ba2pMTDdPZXF6R3l4VlpCbTNodU8xNzlQcWRPaHo2cjZlVS9DVUZWRG00OWRlNjVPZmNndU1EdUZKTUQyalNMUVY0N3BpNU9kSGh0NnF4K2VIR1lybHl0a3RwVnRPemJ6eGZoL05YWjZicm4vVzNFSmJ6eFVzVytUcjFxR29sSXJWa3h6dlFrb0FEejBVYzIvYmQybzZwYUVWU29WaGc0ZDZuQzVlSFVzWGJvVTI3WnRRMHBLaXYxYmUyVkRoZ3pCbkRsemtKaVlpT2pvaW83eDQ0OC9ydktjVnFzVkF3WU1zRjlCVlZsT1RnN1VhdHZ2TTJyVXFHcTEwV3cyNDVOUFBrR3JWcTBBQUZPbVRJSEpaRUpZV0JoZWUrMjFhcDFEQ25LNWdBNnhPblNJMWVGaW1tMno1S1FxVmtNSGdOU3NVbVRtbGNGWVpzWGpJOEx4elc5cEdEczhITjl0dEMwT09IWjR1SDJJclp4TUFBWjJDa1RiR0YrcytDdmQ2ZHV4eVNMaTUrMVpHRDAwRkdxbERCdjM1MWE1cFV4MWxBZW5YSU1aTFNKOWNPaGNBYlljeXF2VjhGOWtpQnBkVytuUk1zcjkzN2lqb3FJUUZSV0Z2bjM3WXZ2MjdmYmppWW1KOXJtRDVYcjE2b1ZkdTNaQnEzVnV0NnNyWEdmTW1BR2owUWlOUnVOdzNOUGUyeSs4OElMTDQzWFJ6My85VnhiZWVqZ0tJN3NHNE5rdkt5YVFxeFFDZnB6ZTB1Rll1Ulhicy9IZDlteUhvTEprU2d0TVdwQlE1Yy81K1BHbTBDaGxzRmlBLzQ2T3NrK2E5OVBLTWZhekN3NnJtUVBBWFYwRGNIdW5BSVFIS1JFZW9JVEZDano3VlNJbS9Dc0VTcm1BejM1TFI2aS9FdFB2Q1hlNEdyeWN4U3BpN3UvcGVQdmhKcmlqU3dCKzJWZjExYmMzb2lFTS9RRU1WVFdTbGx1R2M1ZXIvb0J3cHk3TmZkRzdsYzVsb0FLQWpVY00ySGpFdG1MMXRKRmh1Snhuc20rWWVTM2xJYWxyQzEvOHE2TS8zcjd5YlVnbUFMZkdhS3NzQ2RlbnVpNEo2M1E2TEY2OEdLTkhqOGJNbVRQeHpUZmYyQmNoTEMwdHhkNjllekZ4NGtUTW5Ea1RDeFlzZ0U3bmZIVktmbjQrdEZvdGxFcWxmVTVLWkdTa3c0ZVUxV3FGeVdUQ08rKzhnM2ZlZVFmQTliL05HNDFHbU0xbWpCa3pCcE1tVFVLelpzM3d3UWNmd0dBd1lPSENoWmc4ZVRJKysrd3pUSnc0MFQ3bnE3NDBDOWVnV2JnR21ma203RDZlajdPWFNwd1d5VFJiUkpmRGFUSUJVQ2hrTUpsRkJPbVZzSW9pbEZlV1UramZNUkN4VjY0WXJLb2FscFZ2d2c5L1orQ2UvaUhvMmRZUDNkdFVURzZkZUZVQXV2bytBSnhLS3NZdk83T3c2NWdCSnhOdDFXbTlWdTRRK0FEYkhDdVpZTHVJb1NweW1ZRG1FVDdvMGRhdnpxL29xeS8zM251di9iYXJ5dS9wMDZjZGhna2IwbnU3cnZwNWkxWEVXNnRTN2V0UGxWZW15dDg1bFN0VktkbGwySHFpQUtQN09jL2QxZnM0VnJVcWUvYkxSTXhhZHhsM2RBbkEvRDh5MEROT2gxRjlndkRPajZuNCtQRm9wMEFGQU92MjVlRlVpaEdqK3dYanpaVXBDQTlVNHYxSG0wQ2p0RlVxNXp3WkE4QzJxdm9MOGVGWWZ5QVB2eDkwSEswUVJXRFRVUVBHRFFuQjVtTUZEbXRzU2FVaERQMEJERlUxNGdsRGY2N29mZVQ0ejRoUWJEMVJjTjFMVkZ0RmFoQWFvTVNQLytRNkxSd0hBR3FsRENxRmdHY1dKdG8zOEZUSUJOemZPd2dmVkJxZlZ5bGwrTy9vS056MXRuUEZyTDdWWlVuWVlEQmc2dFNwR0RKa0NCNTU1QkVjT25RSXI3MzJHdDU2NnkwWWpVYmNmLy85R0RseUpNYVBINC85Ky9kajBxUkpXTFJva2RQUXllalJvNUdSWWR0NFdpYVRJVG82R3ErKytxckRjODZjT1lQUzBsS01IVHZXL2lGUitjUExsUk1uVGlBOFBCd3Z2ZlFTRWhNVGNmLzk5Nk5wMDZhWVBYczJGQW9GUHY3NFk3ejU1cHNZTldvVVJvNGNpYkZqeDByM2oxTk5JZjVLM05tN0VZcU1GdXc5YWNEeGhHS1VsRHAzdWljU2JBSDkyTVVpTkFwUUlTcEVqVC8yWnFOTEt6MUNnMVE0Y21WZndIK081MlAzaWZ6cnJqVjFPYWNNaTlhbm9kUWtZdXZoMm4xN0xnOVVnRzMrMkxFTFJmWWdsNXBWaXVnd0RZWjFEWEs1Rlk5YUtVT2JHQzI2dC9hRG42L25kclVXaXdXREJ3OTJPSGE5OWRYS0YrR3MvRHlMeFlLQkF3ZkNhclZDRUFROCsreXo5c2NhMG51N0x2cjVCM29IWVVoN1B4aE5Jajc5OVRLZXUrdmFGMkpFQnF1dyswd2hkcDB1eFB1UE5vR3MwaEN4Q050aXU1WGxGMW53M3g5U01HRllZM1NJMFVLakVuQnJkQXlpR3FtUW5tZkM2dzg2VjhRcjZ4bW53NjdUaFpqL1ZBeit1eW9WVzA4VXVCd0NqUXhTMlJmbXZWcm41bHFZTFNMdTZSR0lKVnV1dlM5bWJUU0VvVDhBRU1TcjY3eFVwZWUvVHZLNFNwVWdBSzgvR0luUUFDVWlnMVI0ZExadEJkK2Rwd3RRWkhUODBOR29aUGg0YkZQOHYrV1huTWJHRlhMaFNobllINnQyNVdMamtYeDd5Zm5oL3NFNGsyckUzbk5GRHVmNjRZVll0NGVxOEVBVkZreU1xYlB6Yjl5NEVZY1BIOGJVcVZNaENBTFMwOVBoNit1THMyZlA0dlBQUDhjcnI3eGlYMFhkYXJYaXpKa3phTjI2ZFpYbnMxN1plK0xxMEFYWTVvNzg5dHR2dVB2dXV3RlVETGxjN2VyalJxTVJnaUJnenB3NTZOS2xDd1lPSE9qMG1zT0hEMlByMXEyWVBIbHlqWDcvdW1BeTIvYkNPM1Myd09ucU9rOVdYb3k2WG8vcHAxWGcxbGhmZEc2cGgwcFovNnVrMTRXSEgzNFl5NVl0QTJCYjhMWkZDOXNYTXF2VjZ2UmVOcGxNVUNnVUR0VzdodlRlcm90KzN1ZktaUElGazJKcVBDSDlxLzgwYzlqUWVNbVVGazViekN5YTNCeGpyOXE0ZWZLSVVIejJXN3JENjhyM0FGUXFCSmpNSW5hZUxzQ2lUVm1ZT3lFR001WWs0NE5IbStEcEx4THcrb09SQ05MYndtOWFqZ2xKV2FWWXRqVWJyejhZaWRlL2Q5dzRHZ0IwR2prV1RXNk8xNysvaEpmdmk4RDR1UmRkYm1kV1czWGR6MHVKb2FxYTBuTExNR0ZlZ3J1YjRVQUE4TXlJVVBSdXJjTUwzeVpqL2xNeG1ERHZJc1lORFVIckNCOTh1emtMR3cvblE0UnRPR1g2UGVIbzNWcVBrUzZDME1KSnpiRHhjRDdXN3NtRHNkTDhrNDdOdEhqem9TaU1mT2NNcG80TVE5Y1d2dmJIOUQ1eWh5dFp4c3h5M2t1cXJvM3NGb0R4dzZxZUY5YVFwYVdsSVR6YytlcTNxbzQzTktJSW5Fa3V4cjdUQlVpcnhqNkJuaTQwVUlYT2NYcTBqZkZGTmRjWHZXbDU2bnU3cnZ2NXlwc2d6M3NxeG1GL3YzSnltZU9xNWF0ZWJPbXdvbm5yS0ExT1hYSU1mZUdCU3FkUWRYWDRXdnBjQy96N0U5djlGZE5pN1ZNN0FuemwrR1p5YzZUbm1oQWFvRVI2bmdrV2E4VWVmK1ViS1A5bllRSVdUR3lHQ2ZNdTRtb1A5UTFHcTBnTjN2ZytCUy9FaCtOeW5nbExKYXhXTmFSKzNuTnIwaDdHMDRiK1pBSXc4ZlpROUcyangvOWJmZ2twMmJiSmc4WXkyOTVLUGVKMG1IaGJZd3pyNElmUGZrdEh4eGd0c2d4bSs0Ykh5NmM2VGpiM1ZjdHdUODhnM05PelltWGsvLzJRZ24vM2IyVC9nUGo0NTRxcnJNb3JWZTRJVXBVMWxKSndiVlQxNGVJTmdRcXdWWDVhTmRXaVZWTXRVck5Lc2Z0RVBpNm1sZDd3Q3UzMVNSQ0E2RkFOdXJmeFE5TlF6ZlZmUUFBODk3MWRuLzE4UkpESzVRVkg2MTZPYzdpZlgyekd6S1VWYzJXWFRHbmhjQit3VmFyS2xZY2d2WS9NZmh1d2ZXYTRrbGRrd1QzdjJyYThtZjlVREo3K0lnRUxKelhEaDJPZE42OTJKY0JYanJ0N0JPS05LeFdzNWR1eU1ldnhwdGh3T045aG1ZY2IwWkQ2ZVlhcWF2S0VxLzdLNlgza21INTNPSnFHcVBEU2ttUmN6SEQrbHIvN1RDR09KUlZqL0xERytHaHNVMHo5SmdrWitTYU02QklBcStoOGxkN2FtWEZPeDNyRTZiQjRTeGJlR25QdDhYaDNhU2hYZzlEMVJUUlM0NTcralpGZmFNS2Vrd1U0bVZqa05HL0VrNVF2MXRtOWpSK0MvUnI2cW5WVXJqNzdlWm1BS2llY1YrYXZWVGdFSEoyUDdKcUI1NHNOR1Nnc3NlQ05oNkx3enVwVXRJbnl3VDluQ2pGbi9QVi9GZ0JvMVRLVW1VUzhzQ2dKQUJ5QzJkVUVBSk5IaEdIL3VTTDdmTjdVbkRMOGVTZ2Z6OTBaaGxlV0pkL3cxbVVOclo5bnFLb0dUN3ZxTDBpbmdNa2k0cm12a3BCN2pWV2ppNHhXZkxMdU1yN2JwcXpWTjRiS20yQjZvb1p5TlFoVm43OU9pV0hkZ3RDL1l5RDJuemJneVBrYlcweFVhbHExRE8xYjZOQzFsUjQra20xTlE1Nmd2dnI1Wm8zVkNQQ3QvbnRuOU1mbkhLN2FXektsaFQzd2xDdS9NdFpISmNNencwUHgvNWJiOWxuTUw3YmduaDZCNk5OYVYrVm5RSWNZTFc3djVJOUFuUUtoZ1VwOCtGaFQ2SHhrRG10cFZlWFJRWTBRMDFpRjU3NTJiTS9TclZtWS9VUTB4ZzlyakMvK3pLajI3K3BLUSt2bkdhcXF3ZE9HL2hJelMvSG1TdWZKZ2xXUnFnVHJhUnBTU1pocVJxMFUwUHNXZi9SbzY0Y1RDVVU0Y0tZQW1XNThId2Y1S2RHcHBRNjN0dEJEN2gxenora3FkZDNQSytRQzFBcGJsV24yTDVkaEZlRnliYXJLdzMvMzlneTBMLzVaVHU4anc2d25uQ3RWejMrZGhLNnh2dGh6dGhBWitTYklaVUJCaVFXdmY1K0N5U05DY1M3TjliekZrNWRLY0RHakZBVWxGc3liRUlOSkN4THcrZmdZKy9JOG40K1BzYyt2S2llWENSZzNOQVFEMitueDB0SmtwMVhpUzAwaTNsNmRpdmNmYlFwZmpRenovOGhBY1MwbnJqZTBmcDZocWhyK1BtcHdkeFBxaEZJdVFLVVVJSmNKMTkxNncxOHJ4K3h4anVYajdBS3p3MWcrQUtmSmtuV2xvWldFcVhia01nSHRtK3ZRdnJrT0NaZU4ySFB5Mm91SlNpMHFSSTJ1cmYwUUcrbFRieitUM0tPdSsvbGJtdnBBQlBERm54blllcUlBMCtJcjVvOHA1UUpFRVFqeFY5ajc0bjkxOU1mQVcxeHZIdXhxRmY1UG40ekdzMThtSXJmUWpLWFB0VUJpcG0yZWJVYStDVkhCS3Z6NFQ0N1Rhd0RiOGd4bFp1ZHFzRndtUUswVVlEUlpFUm1zZ3RVcVFxMjAvZHl4Z3hxaFo1d09MeTFOUmxLbTYxMDVrakxMOE9yeVMzaDFWQVFlNkIyRWIvK3UrY1QxaHRqUE0xUmRSMXF1Q2VmVEc4YVZTU2FMQ0JIWERrZVY1NmtFNmhTWTlYaFRDQUt3L2tEVjYvaWs1WnFRWDJ5cHQ4QlVIUTJ0SkV3M0xpWk1nNWd3RGJMeVRkaHowb0RUeWNXd1NMZ1BYem1aREdnWlpWdGZLdFJMRnV1a2E2dVBmdjdrcFJLOHZ1SVNEcnBZTUxsYnJHMTNDNHRGeEpvcjYwUDllU2dmZng2cStaWmd4NUpLN0ZmNWxYdC9UUnBPVlZyRGNNdHgxd0h5NzJPMjR4dVA1Q002UklWMlRYencyVy9waU84V2dOaHdqYjA5MysvSXdjcWRPVTRWcXF1ZFRUUGltWVdKS0RiV3JrclZFUHQ1THFsd0hXdjM1T0xMalpudWJnWmQ1Wk1ub2h2Y054aVNWckhSZ3IybkNuRHNZdUYxRndLdERyVlNobmJOdE9qVzJoOTZMZWRMM1V6WXozdW1odGpQczFKMUhkNDY5TmVRTmNTU01FbFBxNUZqUU1jQTlMN0ZIMGN2Rk9MZ21RTGsxbUl4VVQrdEhCMWE2dEc1cGI3SzFhTEp1N0dmOXp3TnRaOW5xTHFHaGpUMGR6TnBpQ1ZocWp0S2hZRE9jWHAwaXRQamJISXg5cDh1UUVyVzlmOXVRd05WNk5KS2p6YlIybXZ1M1VmZWpmMjhaMnFvL1R4RDFUWHNPZXZaU3dyY3JCcmExU0JVUHdRQWNVMjBpR3VpUlZwMktmYWNOT0JjU29uRHRqSXltWUNZTUEyNnQvWkRWT09HOXkyWXBNZCszak0xMUg2ZW9lb2FXQkwyUEEyMUpFejFLenhZamZpK0lUQVVXN0RuaEFGbkx4V2plWVFHM2R2NEkxRFBibzhxc0ovM1BBMjVuK2VLSzFWZ1NkZ3pOZFNTTUxtSG4xYU9vVjBETWZIdVNLaUxqekpRa1FQMjg1NnBJZmZ6REZWVllFbllNelhVa2pDNTM3UnAwOXpkQlBJdzdPYzlVMFB1NXhtcXFzQ1NzT2RweUNWaEl2STg3T2M5VDBQdjU3bE9GUkhkRkxwMDZZTDkrL2U3dXhsRTVNVllxU0lpSWlLU0FFTVZFUkVSa1FRWXFvaUlpSWdrd0ZCRlJFUkVKQUdHS2lJaUlpSUpNRlFSRVJFUlNZQ2hpb2lJaUVnQ0RGVkVSRVJFRW1Db0lpSWlJcElBUXhVUkVSR1JCQmlxaUlpSWlDVEFVRVZFUkVRa0FZWXFJaUlpSWdrd1ZCRVJFUkZKZ0tHS2lJaUlTQUlNVlVSRVJFUVNZS2dpSWlJaWtnQkRGUkVSRVpFRUdLcUk2S1lRR0JqbzdpWVFrWmRqcUNLaW0wTG56cDNkM1FRaThuS0NLSXFpdXh0QlJFUkUxTkN4VWtWRVJFUWtBWVlxSWlJaUlna3dWQkVSRVJGSlFPSHVCaEFSMVpXdVhic2lNakxTNVdNcEtTbll0MjlmUGJlSWlMd1pReFVSZVMybFVvbTFhOWU2Zkt4WHIxNzEzQm9pOG5ZTVZVVGt0VXdtRTBhTkdsWGxZMFJFVW1Lb0lpS3ZwVlFxc1hMbFNwZVBzVkpGUkZKanFDSWlyMlV5bVJBZkgxL2xZMFJFVW1Lb0lpS3ZOWHYyYlBUcDA4ZmxZenQyN0tqbjFoQ1J0Mk9vSWlLdmN2YnNXVHo3N0xNdUg4dkl5RURqeG8yZGpxOWZ2NzZ1bTBWRU53RnVVME5FWG12Tm1qVUlDZ3BDLy83OVliRlkwTDE3ZCt6ZnY5L2R6U0lpTDhWS0ZSRjVwWnljSEh6MjJXZDQ4ODAzSFk1ZlBjZHExS2hSZVBqaGgrdXphVVRrcFJpcWlNanJHQXdHVEpzMkRkMjZkY09zV2JPUW5aMk52bjM3QWtDVjYxWVJFZDBvRHY4UmtWYzVmdnc0cGsrZmpyNTkrMkxHakJsSVRrN0dsMTkraWYzNzl5TTdPeHUrdnI2UXlXUVFSUkZXcXhWbXN4bmJ0bTF6ZDdPSnlBc3dWQkdSVnlrdUxzYUJBd2ZzbGFtcmlhSm9EMVFBSUFnQzVISjVmVGFSaUx3VVF4VVJFUkdSQkdUdWJnQVJFUkdSTjJDb0lxS2J3b3daTTl6ZEJDTHljZ3hWUkhSVDRQcFVSRlRYR0txSTZLYVFtNXZyN2lZUWtaZGpxQ0lpSWlLU0FFTVZFUkVSa1FRWXFvaUlpSWdrd0ZCRlJFUkVKQUdHS2lJaUlpSUpNRlFSRVJFUlNZQ2hpb2lJaUVnQ0RGVkVSRVJFRW1Db0lpSWlJcElBUXhVUkVSR1JCQVJSRkVWM040S0lxQzdNblRzWDY5ZXZCd0NrcHFZaUlpSUNBTkN6WjArODhzb3I3bXdhRVhraFZxcUl5R3UxYTljT3FhbXBTRTFOQlFENzdiWnQyN3E1WlVUa2pSaXFpTWhyZGUvZUhTcVZ5dUdZVXFuRXNHSEQzTlFpSXZKbURGVkU1TFY4Zkh3d2NPQkFoMk9kT25XQ1RxZHpUNE9JeUtzeFZCR1JWeHM2ZEtqRC9VR0RCcm1wSlVUazdSaXFpTWlyOWV6WkUzSzVIQUFnbDh0eDIyMjN1YmxGUk9TdEdLcUl5S3Y1K3ZxaVg3OStBSUFPSFRyQTM5L2Z6UzBpSW0vRlVFVkVYcTk4WXZyVjg2dUlpS1RFVUVWRVhxOUhqeDRBd0tFL0lxcFRDbmMzZ0lpOGs1aVZBbHc2QjJSZWdsaVVENVFaM2RZV2Z3RGplcmRIMEtiRnNMcWpBVW8xNE9zSElTUUtpSXkxL1ZjUTNORVNJcXBEWEZHZGlDUWxacWRCUFBnM2tIUFozVTF4VUdhMlFLV1F1N3NaTnY3QmtIVWVBb1JFdWJzbFJDUWhoaW9pa294NGVqL0VJMXNCZGl2WEp3Z1EydmFBMEs2M3UxdENSQkpocUNJaVNZaEhkMEE4dWR2ZHpXaHdoTmdPRURvUGNYY3ppRWdDbktoT1JEZE12SENVZ2FxV3hIT0hJWjdhNis1bUVKRUVHS3FJNk1ZVTVFSThzTW5kcldqUXhHTTdnTndNZHplRGlHNFFReFVSM1JCeC8wYkFhbkYzTXhvMnF4WFdmUnZjM1FvaXVrRU1WVVJVZSttSkVET1MzZDBLNzVDYkRqSHBsTHRiUVVRM2dLR0tpR3JOZW5LUHU1dmdWY1RUKzkzZEJDSzZBUXhWUkZRclluNDJ3Q3FWdEhMVFBXNTlMeUtxUG9ZcUlxcWRsTFB1Ym9GWEVpOGVkM2NUaUtpV0dLcUlxRmJFNURQdWJvSjNTazkwZHd1SXFKWVlxb2lveHNTU1FpQS95OTNOOEVwaVlSNVFiSEIzTTRpb0ZoaXFpS2pHaEx4TWR6ZEJPcDNGNUJVQUFBZmtTVVJCVklJTTBQamFic3M4WTI5QVhsRkoxREF4VkJGUmpZbDFIYW9VU2dodGV3S0NZTnNqTDdZajRLT3ZtNStsQzRCczZCaEFyb0JzNkJnSXpkdGY5eVZDaitHMk1GWlhPRm1kcUVGU3VMc0JSTlFBR2JJbE81VnN4Qk9PQjdSK3NQNDBCMEowYTBBdWh4QWFEYkcwQkVpN1VQRWNoUXF5Zi8zNzJpZldCY0M2OHVQck44Qmlzb1UzaXhuV3JUOUM2RGdRU0Q0RG1FcGRQMThRSUVTM2diam45K3VmdTdhS09QeEgxQkF4VkJGUmpZbUZlZEtjU0NhSGVPWUF4SXZIQUlzWlFsZ00wQ1FPc0pnaEh0MEJvZmRkRVBmOERqSGxQSVFPL1lBaUE4U1Rld0J6R2F5L2ZYM3RVOTg3MmZHQUlFQjI5eVFYenhRQXBRcXllLzVUY2VUT0p3R2wydW1aMXArL0FNcU10anQxdUJlOVdHU0FVR2RuSjZLNndsQkZSRFZYVWlUTmVVUXJvTkZDTm1RMHJBYzJBYkVkSWY3em0rMmhTMmVCcEZNUVlqdENhTjhIWXVJcGlHY1AybDhxOUJrSlFSZFk5Ym5sVjNkdkFxQlVPMWV2RkVySTRpZkMrdFBuTHM4aHUrOVorMnRrdHo4RzZBSnN0KytmVXZFOG1SeldQeFpMTjNtL1BMZ1JVWVBDVUVWRU5TZlZoNzRvUWp5MkV6Q1ZRZFoxS01Uai8wQTI3T0dLeDJWeWlJWnNDREk1eE1TVGdObFU4ZElkUCtOYXRTS25TbFZWekNiYkJIVkJBRVFSUW1Rc3hKeDBvS1RBNmFuVzM3KzFuZnZPSjJIZHZBcTRVckdUM2Zra1lERlg3K2RWUjFWRGowVGswUmlxaUtqbXBBb1Era0FJcmJzRFNoV3NHNzhEekdVUWswODdQa2NRZ05iZElCc3lHbUpPR25EaEdJUjJ2YTUvYm9VU3N1R1BBd0NzNjcreEg2NDh6QWNBMXJYemJTRlJyUVZNcFJDNi9Rdmk1aDljaGlvN3Bkb3grTWprMG00cWJiVktkeTRpcWpjTVZVUlVDOUxNSnhMOGdtMmJNaWVkc29XZDRrTFhUMVQ3d1Bycmx4QUNRaUNtSjBITVNJYlFKQTdpdWNPMklVUUFzbEZUYlpXazhrbjBXajhJZ1kwaHBweXozWmZKYkpQUnk0ZjVCQUd5KzUremhhSGlBa0NyaHhEWUFtSnVPbkN0cXh0VkdsdUlLaTJwT0NhVFMxdXBrdWpmbDRqcUYwTVZFZFdjWE9Fd0ZGZGI5c0J6NVp6V1A3NTErVHpaL1ZPQTBoS0k2VW0yQXhZekVCZ0syZEF4c083NnBXSVlydWNJV0RmL0FLRlpPd2l0dTBNOGR3Z28veGtLcFdOMVNhNjAvdzVpUVM2RTRIQUliWHJBdW4yTjY4WmVxVVlKb1UyQm5IVEh4K1FLYVVPVmg2eVhSVVExdzFCRlJEV244cEVrVk5XYXFkUzJwRUdUT0FoQllVQmdZd0Mya0NhN2F3TEVyRlJZTnl5MVZhREsrZWlBa2txVk1GV2xJYnpzVkFpMzlyUE4yOHE1YkFzMUNpV0U0QWdBZ0REZ2ZnaUJqV0ZkL3cyRXVDNFFFMDVVbkVlUVNSNnFCQmRYSGhLUjUyT29JcUthMDJpbDMwcEZGQ0c3WTV6emZLS3JBNHNnZzlDNENSRFZFa0pFTTRpNW1jQzVRN1pUSE44RmxKVkN1S1UzMExLVGJYaXdLTi8yTXY5R0VBM1pGUlduNElpSzlhQ3VURllYajJ5elBiZmJNQWhSY1JDelV5RWUyd0V4OHhMRTdNc1E0cm9BR3ExdENZaHlDcVd0ZlZJdXNhRFdTSGN1SXFvM0RGVkVWSE82QU1sWC9iYisrQ21FcnNPQXBOTVFNNUlBbVJ4Q2x5RzJxdFNoTGZibkNkR3RJVFM3QldMaVNWaVA3YlJOTXRkb0lWd0pOZUxaQXhEVExrQm8yeE95MngrRG1KRUVjZHNhb0hGVElDc1ZRczhSRUNLYUEyWVR4TjIvMnliTHQrOEw1RnlHRU5FQ1lzSnhRS09EOWUrVkZiK2pJRUJvMXd0Q3k4NndibDZKLzkvZTNiekdWVVlCSEQ3bnR0V1ltR25OaDVxUEd0dVEyRXFwcHJadXhQalpqY3NXM1B0M0NmMHJ4STBXUk4xcFJOcUZSZEJLRjdZb3hHSnJFYTE1WFZ5VHFLQTBremZjelBBOHkyRVlEck1ZZm5NL3pvMERCN1lXaHViMC9EK1BnTld3Vjl2amdUMGxxb0FkeTk1a2xVdXA4NmtUN1ZHbFRVMFRNWHM4Y3ZQVTRzaFl4SysvUk00dWJyMWw0LzFMVzZmZjhzbUZ5TldMN1dxR0c5ZTJQK2Z1N1hacDZCZVhJeDUrSk9LaGtjaTV4ZGk0K2tuRU4xZWlORTE3Ukd5MEY4M3JiMGU1OG5HVTlWdlJyRjZJY21jOTh2QmtsTTJkVTVtUnIxeU1ITzIxUWZYVEQ1RkxLNUVyci8wMTBCOVIxaTVYK0RhMmxkR2U1Wjh3Z0xLVVBWd0xEQXlsOHYyM1VmN3JndTc5YUdxdWZiVE0yb2YvZW4wMmNtSW15dGRyRVJHUnM0dVJMN3dSNWViMUtKOS9zUDIrMGZIMmJyKy9uNFk4ZUtpOW51cis3MXQzSU5hU1o4OC8wRE1JZ2YxRlZBRTdkKzlPYkx6M2J0ZFQ3RXcyMWVObnJ6UnZ2UlB4Zjl2aWdYMXBEeCt6RGd5dDBmR0k4WW11cDlpWkFRbXFHT3NKS2hoUW9ncm9TeDVkNm5xRW9aUlBMSFE5QXRBblVRWDBKZWVYdXg1aEtPWFR6M1k5QXRBblVRWDA1OGgwNU9STTExTU1sOTVreE5SYzExTUFmUkpWUVA5T3Z0ajFCRU1sbDg5MFBRS3dDNklLNkZ2T0hJK1ljTFNxaXQ1azVMRlRYVThCN0lLb0F2cVhHYzI1Tjl1bG5mUXZtMmpPbm0rM3RBTUR5eThoc0R1SHB5TlByM1k5eFVETGsrY2lwbWE3SGdQWUpWRUY3Rm91bjRsY2ZLN3JNUVpTTHB5SVBQVlMxMk1BRmRpb0RsUlRybjRhNWRwbkVYNVdIa2d1clVRKy82clRmakFrUkJWUVZibjFYWlF2UDRyNGViM3JVZmF0ZlBSSXhPbVhJK2N0VUlWaElxcUEra3FKY3ZONnhJMnZJbTcvR09YZTNZajd2M1U5VlhjT0hvb1lHWXQ4N1BHSW84OUV6aTIyenlJRWhvcW9BZ0Nvd0Y4bEFJQUtSQlVBUUFXaUNnQ2dBbEVGQUZDQnFBSUFxRUJVQVFCVUlLb0FBQ29RVlFBQUZZZ3FBSUFLUkJVQVFBV2lDZ0NnQWxFRkFGQ0JxQUlBcUVCVUFRQlVJS29BQUNvUVZRQUFGWWdxQUlBS1JCVUFRQVdpQ2dDZ0FsRUZBRkNCcUFJQXFFQlVBUUJVSUtvQUFDb1FWUUFBRllncUFJQUtSQlVBUUFXaUNnQ2dBbEVGQUZDQnFBSUFxRUJVQVFCVUlLb0FBQ3I0RStFVFFBSkJEMEUwQUFBQUFFbEZUa1N1UW1DQyIsCgkiVGhlbWUiIDogIiIsCgkiVHlwZSIgOiAiZmxvdyIsCgkiVmVyc2lvbiIgOiAiIgp9Cg=="/>
    </extobj>
  </extobjs>
</s:customData>
</file>

<file path=customXml/itemProps11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1710</Words>
  <Application>WPS 演示</Application>
  <PresentationFormat>宽屏</PresentationFormat>
  <Paragraphs>509</Paragraphs>
  <Slides>29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微软雅黑 Light</vt:lpstr>
      <vt:lpstr>黑体</vt:lpstr>
      <vt:lpstr>Wingdings</vt:lpstr>
      <vt:lpstr>华文楷体</vt:lpstr>
      <vt:lpstr>Calibri Light</vt:lpstr>
      <vt:lpstr>Calibri</vt:lpstr>
      <vt:lpstr>等线</vt:lpstr>
      <vt:lpstr>Arial Unicode MS</vt:lpstr>
      <vt:lpstr>Noto Serif CJK SC</vt:lpstr>
      <vt:lpstr>楷体</vt:lpstr>
      <vt:lpstr>第一PPT，www.1ppt.com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腾讯云</dc:title>
  <dc:creator>第一PPT</dc:creator>
  <cp:keywords>www.1ppt.com</cp:keywords>
  <cp:lastModifiedBy>十二</cp:lastModifiedBy>
  <cp:revision>774</cp:revision>
  <dcterms:created xsi:type="dcterms:W3CDTF">2015-11-26T12:54:00Z</dcterms:created>
  <dcterms:modified xsi:type="dcterms:W3CDTF">2022-09-02T01:47:03Z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4EE1B671142A46A49BDAC54A269DC7E6</vt:lpwstr>
  </property>
  <property fmtid="{D5CDD505-2E9C-101B-9397-08002B2CF9AE}" pid="3" name="KSOProductBuildVer">
    <vt:lpwstr>2052-11.1.0.12116</vt:lpwstr>
  </property>
</Properties>
</file>